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323" r:id="rId5"/>
    <p:sldId id="571" r:id="rId6"/>
    <p:sldId id="584" r:id="rId7"/>
    <p:sldId id="487" r:id="rId8"/>
    <p:sldId id="573" r:id="rId9"/>
    <p:sldId id="576" r:id="rId10"/>
    <p:sldId id="575" r:id="rId11"/>
    <p:sldId id="577" r:id="rId12"/>
    <p:sldId id="578" r:id="rId13"/>
    <p:sldId id="589" r:id="rId14"/>
    <p:sldId id="579" r:id="rId15"/>
    <p:sldId id="580" r:id="rId16"/>
    <p:sldId id="588" r:id="rId17"/>
    <p:sldId id="591" r:id="rId18"/>
    <p:sldId id="593" r:id="rId19"/>
    <p:sldId id="592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Oswald" panose="00000500000000000000" pitchFamily="2" charset="0"/>
      <p:regular r:id="rId31"/>
      <p:bold r:id="rId32"/>
      <p:italic r:id="rId33"/>
      <p:boldItalic r:id="rId34"/>
    </p:embeddedFont>
    <p:embeddedFont>
      <p:font typeface="Oswald SemiBold" panose="00000700000000000000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664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Schwanz" initials="AS" lastIdx="0" clrIdx="0">
    <p:extLst>
      <p:ext uri="{19B8F6BF-5375-455C-9EA6-DF929625EA0E}">
        <p15:presenceInfo xmlns:p15="http://schemas.microsoft.com/office/powerpoint/2012/main" userId="Andrea Schwanz" providerId="None"/>
      </p:ext>
    </p:extLst>
  </p:cmAuthor>
  <p:cmAuthor id="2" name="Bridget Brennan" initials="BB" lastIdx="7" clrIdx="1">
    <p:extLst>
      <p:ext uri="{19B8F6BF-5375-455C-9EA6-DF929625EA0E}">
        <p15:presenceInfo xmlns:p15="http://schemas.microsoft.com/office/powerpoint/2012/main" userId="S::bbrennan@hanoverresearch.com::dbd1393c-8298-448f-9012-aece711f40c9" providerId="AD"/>
      </p:ext>
    </p:extLst>
  </p:cmAuthor>
  <p:cmAuthor id="3" name="Katherine Stackhouse" initials="KS" lastIdx="32" clrIdx="2">
    <p:extLst>
      <p:ext uri="{19B8F6BF-5375-455C-9EA6-DF929625EA0E}">
        <p15:presenceInfo xmlns:p15="http://schemas.microsoft.com/office/powerpoint/2012/main" userId="S::kstackhouse@hanoverresearch.com::32624921-1351-463e-b902-457fd1dd10ee" providerId="AD"/>
      </p:ext>
    </p:extLst>
  </p:cmAuthor>
  <p:cmAuthor id="4" name="Brittney Becker" initials="BB [2]" lastIdx="5" clrIdx="3">
    <p:extLst>
      <p:ext uri="{19B8F6BF-5375-455C-9EA6-DF929625EA0E}">
        <p15:presenceInfo xmlns:p15="http://schemas.microsoft.com/office/powerpoint/2012/main" userId="S::bbecker@hanoverresearch.com::e0f79248-5913-4afd-bb63-30c0fe708b03" providerId="AD"/>
      </p:ext>
    </p:extLst>
  </p:cmAuthor>
  <p:cmAuthor id="5" name="Jessica Ottwein" initials="JO" lastIdx="2" clrIdx="4">
    <p:extLst>
      <p:ext uri="{19B8F6BF-5375-455C-9EA6-DF929625EA0E}">
        <p15:presenceInfo xmlns:p15="http://schemas.microsoft.com/office/powerpoint/2012/main" userId="S::jottwein@hanoverresearch.com::9caace99-c63d-4bfe-af5f-038edc02a2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67"/>
    <a:srgbClr val="00B0F0"/>
    <a:srgbClr val="008373"/>
    <a:srgbClr val="0070C0"/>
    <a:srgbClr val="00C2AA"/>
    <a:srgbClr val="000000"/>
    <a:srgbClr val="ADADAF"/>
    <a:srgbClr val="53565A"/>
    <a:srgbClr val="6B6E71"/>
    <a:srgbClr val="767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CA8BB4-F5B4-43D5-9943-09116F33CF61}" v="6" dt="2022-05-06T00:09:32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01" autoAdjust="0"/>
  </p:normalViewPr>
  <p:slideViewPr>
    <p:cSldViewPr snapToGrid="0" snapToObjects="1">
      <p:cViewPr varScale="1">
        <p:scale>
          <a:sx n="108" d="100"/>
          <a:sy n="108" d="100"/>
        </p:scale>
        <p:origin x="1602" y="102"/>
      </p:cViewPr>
      <p:guideLst>
        <p:guide orient="horz" pos="2160"/>
        <p:guide pos="2880"/>
        <p:guide pos="5664"/>
        <p:guide pos="144"/>
        <p:guide orient="horz" pos="720"/>
        <p:guide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2" d="100"/>
          <a:sy n="52" d="100"/>
        </p:scale>
        <p:origin x="20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Calzolari" userId="c61b6019-97be-431d-8c9c-dfd1976911a4" providerId="ADAL" clId="{C3CA8BB4-F5B4-43D5-9943-09116F33CF61}"/>
    <pc:docChg chg="undo custSel addSld delSld modSld">
      <pc:chgData name="Monica Calzolari" userId="c61b6019-97be-431d-8c9c-dfd1976911a4" providerId="ADAL" clId="{C3CA8BB4-F5B4-43D5-9943-09116F33CF61}" dt="2022-05-06T16:59:11.334" v="249" actId="1076"/>
      <pc:docMkLst>
        <pc:docMk/>
      </pc:docMkLst>
      <pc:sldChg chg="del">
        <pc:chgData name="Monica Calzolari" userId="c61b6019-97be-431d-8c9c-dfd1976911a4" providerId="ADAL" clId="{C3CA8BB4-F5B4-43D5-9943-09116F33CF61}" dt="2022-05-06T00:09:24.959" v="149" actId="2696"/>
        <pc:sldMkLst>
          <pc:docMk/>
          <pc:sldMk cId="3556692868" sldId="590"/>
        </pc:sldMkLst>
      </pc:sldChg>
      <pc:sldChg chg="addSp delSp modSp mod">
        <pc:chgData name="Monica Calzolari" userId="c61b6019-97be-431d-8c9c-dfd1976911a4" providerId="ADAL" clId="{C3CA8BB4-F5B4-43D5-9943-09116F33CF61}" dt="2022-05-06T00:10:05.075" v="194" actId="113"/>
        <pc:sldMkLst>
          <pc:docMk/>
          <pc:sldMk cId="199767746" sldId="591"/>
        </pc:sldMkLst>
        <pc:spChg chg="del mod">
          <ac:chgData name="Monica Calzolari" userId="c61b6019-97be-431d-8c9c-dfd1976911a4" providerId="ADAL" clId="{C3CA8BB4-F5B4-43D5-9943-09116F33CF61}" dt="2022-05-06T00:01:55.926" v="104" actId="478"/>
          <ac:spMkLst>
            <pc:docMk/>
            <pc:sldMk cId="199767746" sldId="591"/>
            <ac:spMk id="2" creationId="{9E549D59-18E0-458D-AA81-73773299B536}"/>
          </ac:spMkLst>
        </pc:spChg>
        <pc:spChg chg="mod">
          <ac:chgData name="Monica Calzolari" userId="c61b6019-97be-431d-8c9c-dfd1976911a4" providerId="ADAL" clId="{C3CA8BB4-F5B4-43D5-9943-09116F33CF61}" dt="2022-05-06T00:01:36.349" v="101" actId="27636"/>
          <ac:spMkLst>
            <pc:docMk/>
            <pc:sldMk cId="199767746" sldId="591"/>
            <ac:spMk id="3" creationId="{85E3D9FF-8ECE-4422-8694-0FBC4C24FD1C}"/>
          </ac:spMkLst>
        </pc:spChg>
        <pc:spChg chg="add mod">
          <ac:chgData name="Monica Calzolari" userId="c61b6019-97be-431d-8c9c-dfd1976911a4" providerId="ADAL" clId="{C3CA8BB4-F5B4-43D5-9943-09116F33CF61}" dt="2022-05-06T00:10:05.075" v="194" actId="113"/>
          <ac:spMkLst>
            <pc:docMk/>
            <pc:sldMk cId="199767746" sldId="591"/>
            <ac:spMk id="7" creationId="{38E09814-6897-8805-95D7-3ACAC1D10FE1}"/>
          </ac:spMkLst>
        </pc:spChg>
        <pc:picChg chg="add mod">
          <ac:chgData name="Monica Calzolari" userId="c61b6019-97be-431d-8c9c-dfd1976911a4" providerId="ADAL" clId="{C3CA8BB4-F5B4-43D5-9943-09116F33CF61}" dt="2022-05-06T00:08:35.908" v="148" actId="1076"/>
          <ac:picMkLst>
            <pc:docMk/>
            <pc:sldMk cId="199767746" sldId="591"/>
            <ac:picMk id="6" creationId="{E2AFA90C-29EA-2210-D34D-09D41A36B2A2}"/>
          </ac:picMkLst>
        </pc:picChg>
      </pc:sldChg>
      <pc:sldChg chg="addSp delSp modSp mod">
        <pc:chgData name="Monica Calzolari" userId="c61b6019-97be-431d-8c9c-dfd1976911a4" providerId="ADAL" clId="{C3CA8BB4-F5B4-43D5-9943-09116F33CF61}" dt="2022-05-06T00:00:35.500" v="99" actId="20577"/>
        <pc:sldMkLst>
          <pc:docMk/>
          <pc:sldMk cId="4269779420" sldId="592"/>
        </pc:sldMkLst>
        <pc:spChg chg="del mod">
          <ac:chgData name="Monica Calzolari" userId="c61b6019-97be-431d-8c9c-dfd1976911a4" providerId="ADAL" clId="{C3CA8BB4-F5B4-43D5-9943-09116F33CF61}" dt="2022-05-05T23:56:52.885" v="1"/>
          <ac:spMkLst>
            <pc:docMk/>
            <pc:sldMk cId="4269779420" sldId="592"/>
            <ac:spMk id="3" creationId="{15040AA0-7F7B-42F0-9629-FB6FCA23D859}"/>
          </ac:spMkLst>
        </pc:spChg>
        <pc:spChg chg="add mod">
          <ac:chgData name="Monica Calzolari" userId="c61b6019-97be-431d-8c9c-dfd1976911a4" providerId="ADAL" clId="{C3CA8BB4-F5B4-43D5-9943-09116F33CF61}" dt="2022-05-05T23:57:06.030" v="2" actId="6549"/>
          <ac:spMkLst>
            <pc:docMk/>
            <pc:sldMk cId="4269779420" sldId="592"/>
            <ac:spMk id="6" creationId="{1C83636F-EED4-893C-B52F-DEF60394A516}"/>
          </ac:spMkLst>
        </pc:spChg>
        <pc:spChg chg="add mod">
          <ac:chgData name="Monica Calzolari" userId="c61b6019-97be-431d-8c9c-dfd1976911a4" providerId="ADAL" clId="{C3CA8BB4-F5B4-43D5-9943-09116F33CF61}" dt="2022-05-05T23:58:37.386" v="76" actId="14100"/>
          <ac:spMkLst>
            <pc:docMk/>
            <pc:sldMk cId="4269779420" sldId="592"/>
            <ac:spMk id="7" creationId="{FABA24C4-FD93-1397-DDB7-CF5C31E72261}"/>
          </ac:spMkLst>
        </pc:spChg>
        <pc:spChg chg="add mod">
          <ac:chgData name="Monica Calzolari" userId="c61b6019-97be-431d-8c9c-dfd1976911a4" providerId="ADAL" clId="{C3CA8BB4-F5B4-43D5-9943-09116F33CF61}" dt="2022-05-06T00:00:35.500" v="99" actId="20577"/>
          <ac:spMkLst>
            <pc:docMk/>
            <pc:sldMk cId="4269779420" sldId="592"/>
            <ac:spMk id="8" creationId="{8C7D0265-2B9C-103E-A9D0-25FB679501A7}"/>
          </ac:spMkLst>
        </pc:spChg>
        <pc:graphicFrameChg chg="add mod">
          <ac:chgData name="Monica Calzolari" userId="c61b6019-97be-431d-8c9c-dfd1976911a4" providerId="ADAL" clId="{C3CA8BB4-F5B4-43D5-9943-09116F33CF61}" dt="2022-05-05T23:56:52.885" v="1"/>
          <ac:graphicFrameMkLst>
            <pc:docMk/>
            <pc:sldMk cId="4269779420" sldId="592"/>
            <ac:graphicFrameMk id="5" creationId="{F437BD39-B357-2334-0976-09D85A1DF06A}"/>
          </ac:graphicFrameMkLst>
        </pc:graphicFrameChg>
      </pc:sldChg>
      <pc:sldChg chg="addSp delSp modSp new mod">
        <pc:chgData name="Monica Calzolari" userId="c61b6019-97be-431d-8c9c-dfd1976911a4" providerId="ADAL" clId="{C3CA8BB4-F5B4-43D5-9943-09116F33CF61}" dt="2022-05-06T16:59:11.334" v="249" actId="1076"/>
        <pc:sldMkLst>
          <pc:docMk/>
          <pc:sldMk cId="1993563867" sldId="593"/>
        </pc:sldMkLst>
        <pc:spChg chg="mod">
          <ac:chgData name="Monica Calzolari" userId="c61b6019-97be-431d-8c9c-dfd1976911a4" providerId="ADAL" clId="{C3CA8BB4-F5B4-43D5-9943-09116F33CF61}" dt="2022-05-06T16:59:11.334" v="249" actId="1076"/>
          <ac:spMkLst>
            <pc:docMk/>
            <pc:sldMk cId="1993563867" sldId="593"/>
            <ac:spMk id="2" creationId="{E354B37D-B25E-E514-8356-ED5DFDC982CC}"/>
          </ac:spMkLst>
        </pc:spChg>
        <pc:spChg chg="del">
          <ac:chgData name="Monica Calzolari" userId="c61b6019-97be-431d-8c9c-dfd1976911a4" providerId="ADAL" clId="{C3CA8BB4-F5B4-43D5-9943-09116F33CF61}" dt="2022-05-06T16:40:49.306" v="196" actId="22"/>
          <ac:spMkLst>
            <pc:docMk/>
            <pc:sldMk cId="1993563867" sldId="593"/>
            <ac:spMk id="3" creationId="{FDDEA1EF-3D1F-352D-FFCA-915CDB7FC79F}"/>
          </ac:spMkLst>
        </pc:spChg>
        <pc:picChg chg="add mod ord">
          <ac:chgData name="Monica Calzolari" userId="c61b6019-97be-431d-8c9c-dfd1976911a4" providerId="ADAL" clId="{C3CA8BB4-F5B4-43D5-9943-09116F33CF61}" dt="2022-05-06T16:58:06.559" v="199" actId="1076"/>
          <ac:picMkLst>
            <pc:docMk/>
            <pc:sldMk cId="1993563867" sldId="593"/>
            <ac:picMk id="6" creationId="{86859493-51FB-46C9-AA31-39BE20253CD8}"/>
          </ac:picMkLst>
        </pc:picChg>
        <pc:picChg chg="add mod">
          <ac:chgData name="Monica Calzolari" userId="c61b6019-97be-431d-8c9c-dfd1976911a4" providerId="ADAL" clId="{C3CA8BB4-F5B4-43D5-9943-09116F33CF61}" dt="2022-05-06T16:58:13.614" v="201" actId="1076"/>
          <ac:picMkLst>
            <pc:docMk/>
            <pc:sldMk cId="1993563867" sldId="593"/>
            <ac:picMk id="8" creationId="{69718989-ACE1-8D95-1BA6-E33BCF6526D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1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Which of the following best describes your relationship to State University of New York College at Old Westbury (SUNY OW)? (n=213)</a:t>
            </a:r>
          </a:p>
        </c:rich>
      </c:tx>
      <c:layout>
        <c:manualLayout>
          <c:xMode val="edge"/>
          <c:yMode val="edge"/>
          <c:x val="0.11546641124711841"/>
          <c:y val="1.4374966279196556E-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Series</c:v>
                </c:pt>
              </c:strCache>
            </c:strRef>
          </c:tx>
          <c:spPr>
            <a:solidFill>
              <a:srgbClr val="808080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BB9-417E-9B36-B2B035A0DDF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BB9-417E-9B36-B2B035A0DD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2-EBB9-417E-9B36-B2B035A0DDFD}"/>
              </c:ext>
            </c:extLst>
          </c:dPt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D944207-75C3-84BF-555F-1C59A5483000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BB9-417E-9B36-B2B035A0DDF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844A1FC3-8B3E-DAC5-B100-37A2A467AAFA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BB9-417E-9B36-B2B035A0DDF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3FF9459-CFBE-CE8F-A438-49A9F7F9D0A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BB9-417E-9B36-B2B035A0DDFD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I was accepted at SUNY OW, but I chose not to attend college at this time</c:v>
                </c:pt>
                <c:pt idx="1">
                  <c:v>I was accepted at SUNY OW, but I enrolled at a different college/university</c:v>
                </c:pt>
                <c:pt idx="2">
                  <c:v>I am currently enrolled as a student at SUNY OW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7.0422535211267609E-2</c:v>
                </c:pt>
                <c:pt idx="1">
                  <c:v>0.23474178403755869</c:v>
                </c:pt>
                <c:pt idx="2">
                  <c:v>0.69483568075117375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BB9-417E-9B36-B2B035A0DD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Did the current state of the COVID-19 pandemic impact your higher education 
 plans for Fall 2021?</a:t>
            </a:r>
          </a:p>
        </c:rich>
      </c:tx>
      <c:layout>
        <c:manualLayout>
          <c:xMode val="edge"/>
          <c:yMode val="edge"/>
          <c:x val="0.12250069721372797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46401085724430402"/>
          <c:y val="0.3648686008776118"/>
          <c:w val="0.45863323876946438"/>
          <c:h val="0.5552865701596325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Non-Matriculant
(n=64)</c:v>
                </c:pt>
              </c:strCache>
            </c:strRef>
          </c:tx>
          <c:spPr>
            <a:solidFill>
              <a:schemeClr val="accent4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35B843B-BD85-7C66-BF17-6A53D4AF6341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677-4622-8ECC-567C91AD7B1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D018C83-96DC-4672-302C-A1EC16D2B1D0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677-4622-8ECC-567C91AD7B1E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Yes, my plans changed*</c:v>
                </c:pt>
                <c:pt idx="1">
                  <c:v>No, my plans remained the same*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77-4622-8ECC-567C91AD7B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Matriculant
(n=144)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2FD5B16-B943-EA73-DE93-B6B0A9FE0B5B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677-4622-8ECC-567C91AD7B1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94209928-F3D7-0B05-8A06-B453612A83A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677-4622-8ECC-567C91AD7B1E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Yes, my plans changed*</c:v>
                </c:pt>
                <c:pt idx="1">
                  <c:v>No, my plans remained the same*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0.27777777777777779</c:v>
                </c:pt>
                <c:pt idx="1">
                  <c:v>0.72222222222222221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677-4622-8ECC-567C91AD7B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0.8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txPr>
        <a:bodyPr/>
        <a:lstStyle/>
        <a:p>
          <a:pPr>
            <a:defRPr sz="1000">
              <a:solidFill>
                <a:srgbClr val="000000"/>
              </a:solidFill>
              <a:latin typeface="Lato"/>
              <a:cs typeface="Lato"/>
            </a:defRPr>
          </a:pPr>
          <a:endParaRPr lang="en-US"/>
        </a:p>
      </c:txPr>
    </c:legend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To what extent did SUNY OW's vaccine requirement for on-campus affect your decision on where to enroll?</a:t>
            </a:r>
            <a:r>
              <a:rPr lang="en-US" sz="1000" b="0" i="0" u="none" strike="noStrike" baseline="0" dirty="0">
                <a:effectLst/>
              </a:rPr>
              <a:t> </a:t>
            </a:r>
            <a:r>
              <a:rPr lang="en-US" sz="1000" b="1" i="0" u="none" strike="noStrike" baseline="0" dirty="0">
                <a:effectLst/>
              </a:rPr>
              <a:t>When making my decision where to attend, SUNY OW's vaccine requirement... </a:t>
            </a: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 (n=84)</a:t>
            </a:r>
          </a:p>
        </c:rich>
      </c:tx>
      <c:layout>
        <c:manualLayout>
          <c:xMode val="edge"/>
          <c:yMode val="edge"/>
          <c:x val="0.11962564904549115"/>
          <c:y val="3.1405940900697217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5.7771533822698097E-2"/>
          <c:y val="0.46673677867768631"/>
          <c:w val="0.87005289978869271"/>
          <c:h val="0.4402573960646978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Made me significantly less likely to choose SUNY OW</c:v>
                </c:pt>
              </c:strCache>
            </c:strRef>
          </c:tx>
          <c:spPr>
            <a:solidFill>
              <a:srgbClr val="FE4C00"/>
            </a:solidFill>
            <a:ln w="9525">
              <a:solidFill>
                <a:srgbClr val="FFFFFF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73D3FDD2-BCDC-F983-07E2-3919FF4CABED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.05]#0%\ ;;;" sourceLinked="0"/>
              <c:spPr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A97-4C4E-807D-E57E2E70BA92}"/>
                </c:ext>
              </c:extLst>
            </c:dLbl>
            <c:numFmt formatCode="[&gt;0.05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dLblPos val="ctr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Sheet1!$B$2:$B$2</c:f>
              <c:numCache>
                <c:formatCode>General</c:formatCode>
                <c:ptCount val="1"/>
                <c:pt idx="0">
                  <c:v>9.5238095238095233E-2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97-4C4E-807D-E57E2E70BA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Made me slightly less likely to choose SUNY OW</c:v>
                </c:pt>
              </c:strCache>
            </c:strRef>
          </c:tx>
          <c:spPr>
            <a:solidFill>
              <a:srgbClr val="FF9365"/>
            </a:solidFill>
            <a:ln w="9525">
              <a:solidFill>
                <a:srgbClr val="FFFFFF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72243E12-7E20-ABF7-306B-02BB4507262F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.05]#0%\ ;;;" sourceLinked="0"/>
              <c:spPr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A97-4C4E-807D-E57E2E70BA92}"/>
                </c:ext>
              </c:extLst>
            </c:dLbl>
            <c:numFmt formatCode="[&gt;0.05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dLblPos val="ctr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Sheet1!$C$2:$C$2</c:f>
              <c:numCache>
                <c:formatCode>General</c:formatCode>
                <c:ptCount val="1"/>
                <c:pt idx="0">
                  <c:v>7.1428571428571425E-2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97-4C4E-807D-E57E2E70BA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Did not change my likelihood of choosing SUNY OW</c:v>
                </c:pt>
              </c:strCache>
            </c:strRef>
          </c:tx>
          <c:spPr>
            <a:solidFill>
              <a:srgbClr val="767779"/>
            </a:solidFill>
            <a:ln w="9525">
              <a:solidFill>
                <a:srgbClr val="FFFFFF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FFFFFF"/>
                        </a:solidFill>
                        <a:latin typeface="Lato"/>
                      </a:defRPr>
                    </a:pPr>
                    <a:fld id="{FDC636C2-0B24-4F93-1AE0-002AEA809509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FFFFFF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.05]#0%\ ;;;" sourceLinked="0"/>
              <c:spPr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A97-4C4E-807D-E57E2E70BA92}"/>
                </c:ext>
              </c:extLst>
            </c:dLbl>
            <c:numFmt formatCode="[&gt;0.05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dLblPos val="ctr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Sheet1!$D$2:$D$2</c:f>
              <c:numCache>
                <c:formatCode>General</c:formatCode>
                <c:ptCount val="1"/>
                <c:pt idx="0">
                  <c:v>0.55952380952380953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97-4C4E-807D-E57E2E70BA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Made me slightly more likely to choose SUNY OW</c:v>
                </c:pt>
              </c:strCache>
            </c:strRef>
          </c:tx>
          <c:spPr>
            <a:solidFill>
              <a:srgbClr val="009383"/>
            </a:solidFill>
            <a:ln w="9525">
              <a:solidFill>
                <a:srgbClr val="FFFFFF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FFFFFF"/>
                        </a:solidFill>
                        <a:latin typeface="Lato"/>
                      </a:defRPr>
                    </a:pPr>
                    <a:fld id="{932A1797-62DA-4557-D011-4F63D12A45B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FFFFFF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.05]#0%\ ;;;" sourceLinked="0"/>
              <c:spPr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A97-4C4E-807D-E57E2E70BA92}"/>
                </c:ext>
              </c:extLst>
            </c:dLbl>
            <c:numFmt formatCode="[&gt;0.05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dLblPos val="ctr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Sheet1!$E$2:$E$2</c:f>
              <c:numCache>
                <c:formatCode>General</c:formatCode>
                <c:ptCount val="1"/>
                <c:pt idx="0">
                  <c:v>8.3333333333333329E-2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A97-4C4E-807D-E57E2E70BA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Made me significantly more likely to choose SUNY OW</c:v>
                </c:pt>
              </c:strCache>
            </c:strRef>
          </c:tx>
          <c:spPr>
            <a:solidFill>
              <a:srgbClr val="004A42"/>
            </a:solidFill>
            <a:ln w="9525">
              <a:solidFill>
                <a:srgbClr val="FFFFFF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FFFFFF"/>
                        </a:solidFill>
                        <a:latin typeface="Lato"/>
                      </a:defRPr>
                    </a:pPr>
                    <a:fld id="{788F0409-1055-02F3-B463-687BE565BAAA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FFFFFF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.05]#0%\ ;;;" sourceLinked="0"/>
              <c:spPr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A97-4C4E-807D-E57E2E70BA92}"/>
                </c:ext>
              </c:extLst>
            </c:dLbl>
            <c:numFmt formatCode="[&gt;0.05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dLblPos val="ctr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Sheet1!$F$2:$F$2</c:f>
              <c:numCache>
                <c:formatCode>General</c:formatCode>
                <c:ptCount val="1"/>
                <c:pt idx="0">
                  <c:v>0.19047619047619047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A97-4C4E-807D-E57E2E70BA9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10"/>
        <c:overlap val="10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7727164699358313E-2"/>
          <c:y val="0.18864759921180282"/>
          <c:w val="0.94306358046465277"/>
          <c:h val="0.29082683846774643"/>
        </c:manualLayout>
      </c:layout>
      <c:overlay val="0"/>
      <c:txPr>
        <a:bodyPr/>
        <a:lstStyle/>
        <a:p>
          <a:pPr>
            <a:defRPr sz="1000">
              <a:solidFill>
                <a:srgbClr val="000000"/>
              </a:solidFill>
              <a:latin typeface="Lato"/>
              <a:cs typeface="Lato"/>
            </a:defRPr>
          </a:pPr>
          <a:endParaRPr lang="en-US"/>
        </a:p>
      </c:txPr>
    </c:legend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In what ways did the COVID-19 pandemic affect your decision-making? </a:t>
            </a:r>
          </a:p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Please select all that apply.</a:t>
            </a:r>
          </a:p>
        </c:rich>
      </c:tx>
      <c:layout>
        <c:manualLayout>
          <c:xMode val="edge"/>
          <c:yMode val="edge"/>
          <c:x val="0.13814405748765418"/>
          <c:y val="3.9372435919075516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55009143566071328"/>
          <c:y val="0.34164656590703107"/>
          <c:w val="0.37534411226849046"/>
          <c:h val="0.5771385095735240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Non-Matriculant
(n=31)</c:v>
                </c:pt>
              </c:strCache>
            </c:strRef>
          </c:tx>
          <c:spPr>
            <a:solidFill>
              <a:schemeClr val="accent4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AE88862C-4259-A51B-167E-460D3F62A59C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A60-4972-BA2D-4821699E035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8D2E2F8F-BE64-3D79-3E51-D0DAFF3F120D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A60-4972-BA2D-4821699E035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33B6AC0A-922B-E291-6061-E99767165C8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A60-4972-BA2D-4821699E035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F1AD450A-4377-FF01-CD25-EF4A2C6EB216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A60-4972-BA2D-4821699E035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387C5AB3-5CE8-3F16-A0CE-5724EA61D90D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A60-4972-BA2D-4821699E035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77C0E67-14A2-5104-9DDF-F6FBA6AEC104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7A60-4972-BA2D-4821699E035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41864325-8F92-7361-50DF-8B545DDC506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A60-4972-BA2D-4821699E035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9437484E-6DAE-607C-0ADA-A4298483977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7A60-4972-BA2D-4821699E035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8AC714FB-33B7-FDDB-BBD7-92A9D7295E32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7A60-4972-BA2D-4821699E035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E66854BB-91C7-AC81-F3CA-1E1C58EEA66A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7A60-4972-BA2D-4821699E0357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Enrolled somewhere closer to home†</c:v>
                </c:pt>
                <c:pt idx="1">
                  <c:v>Enrolled somewhere less expensive†*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0.4838709677419355</c:v>
                </c:pt>
                <c:pt idx="1">
                  <c:v>0.5161290322580645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A60-4972-BA2D-4821699E03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Matriculant
(n=40)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97BE835-DFB1-66D7-4CE7-DDD125D975B6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7A60-4972-BA2D-4821699E035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28961F1-ABA8-3658-AE55-BFAFC02CAFE8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7A60-4972-BA2D-4821699E035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A113AFA-F8B8-9895-08D0-DC9165228E21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7A60-4972-BA2D-4821699E035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3D59697C-56B5-D9EC-3409-C19F276B87BE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7A60-4972-BA2D-4821699E035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EC9F2C34-1791-3F98-2B16-B4C6A22D0842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7A60-4972-BA2D-4821699E035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4F274C4-CCF9-2191-A864-F6DCA4A62FE9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7A60-4972-BA2D-4821699E035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A12CE9DB-738E-98CE-D059-8872527F003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7A60-4972-BA2D-4821699E035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12C8C50-3CCD-DADB-8B69-D400A62881FC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7A60-4972-BA2D-4821699E035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1D6A00F-4664-3218-9C28-BD63C5CAA6C4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7A60-4972-BA2D-4821699E035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1C2621AC-1A4C-12AE-B2D4-91019313809F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6-7A60-4972-BA2D-4821699E0357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Enrolled somewhere closer to home†</c:v>
                </c:pt>
                <c:pt idx="1">
                  <c:v>Enrolled somewhere less expensive†*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0.27500000000000002</c:v>
                </c:pt>
                <c:pt idx="1">
                  <c:v>0.27500000000000002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7A60-4972-BA2D-4821699E035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0.60000000000000009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txPr>
        <a:bodyPr/>
        <a:lstStyle/>
        <a:p>
          <a:pPr>
            <a:defRPr sz="1000">
              <a:solidFill>
                <a:srgbClr val="000000"/>
              </a:solidFill>
              <a:latin typeface="Lato"/>
              <a:cs typeface="Lato"/>
            </a:defRPr>
          </a:pPr>
          <a:endParaRPr lang="en-US"/>
        </a:p>
      </c:txPr>
    </c:legend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In what ways did the COVID-19 pandemic affect your decision-making? </a:t>
            </a:r>
          </a:p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Please select all that apply. (n=71)</a:t>
            </a:r>
          </a:p>
        </c:rich>
      </c:tx>
      <c:layout>
        <c:manualLayout>
          <c:xMode val="edge"/>
          <c:yMode val="edge"/>
          <c:x val="0.40811367183460739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74933334976666144"/>
          <c:y val="0.18566203260689584"/>
          <c:w val="0.22175145976278426"/>
          <c:h val="0.7200056930903373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Series</c:v>
                </c:pt>
              </c:strCache>
            </c:strRef>
          </c:tx>
          <c:spPr>
            <a:solidFill>
              <a:srgbClr val="808080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ABD-4ADF-9EE9-AFAB0A56E9D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ABD-4ADF-9EE9-AFAB0A56E9D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ABD-4ADF-9EE9-AFAB0A56E9D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ABD-4ADF-9EE9-AFAB0A56E9D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ABD-4ADF-9EE9-AFAB0A56E9D8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7ABD-4ADF-9EE9-AFAB0A56E9D8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7ABD-4ADF-9EE9-AFAB0A56E9D8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7ABD-4ADF-9EE9-AFAB0A56E9D8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7ABD-4ADF-9EE9-AFAB0A56E9D8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7ABD-4ADF-9EE9-AFAB0A56E9D8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7ABD-4ADF-9EE9-AFAB0A56E9D8}"/>
              </c:ext>
            </c:extLst>
          </c:dPt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9CCD7010-0BF0-1531-F556-0E30D93AFACD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ABD-4ADF-9EE9-AFAB0A56E9D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D4B634D-F695-CE5F-BC98-0C4A9F4BB2A7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ABD-4ADF-9EE9-AFAB0A56E9D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D916851-7D8F-7CEC-8677-09F756F81FA5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7ABD-4ADF-9EE9-AFAB0A56E9D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1998B0C6-17C8-44D4-2A8C-22A315338296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ABD-4ADF-9EE9-AFAB0A56E9D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EB6CBB29-A3F3-307B-6F66-7923C797220F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ABD-4ADF-9EE9-AFAB0A56E9D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79AEEE50-6AB3-BB26-5CE9-C72AC68186F4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ABD-4ADF-9EE9-AFAB0A56E9D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3C0B8D3-A94F-CF43-C156-5E88EBD9CE0E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7ABD-4ADF-9EE9-AFAB0A56E9D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F28447AD-0787-019A-440C-E1666A5EC69D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ABD-4ADF-9EE9-AFAB0A56E9D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7362BBE-8EA7-A3C4-A6C9-C22627DC20C9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7ABD-4ADF-9EE9-AFAB0A56E9D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9DE0D197-8BF0-AA11-8233-F5812A4AEA0A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7ABD-4ADF-9EE9-AFAB0A56E9D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07E1F54-F2A7-9B34-CA67-4F1E89FC38B5}" type="YVALUE">
                      <a:rPr lang="en-US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7ABD-4ADF-9EE9-AFAB0A56E9D8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Other </c:v>
                </c:pt>
                <c:pt idx="1">
                  <c:v>Enrolled in a different degree program†</c:v>
                </c:pt>
                <c:pt idx="2">
                  <c:v>Postponed enrollment in Fall 2021 with no plans to enroll†</c:v>
                </c:pt>
                <c:pt idx="3">
                  <c:v>Enrolled in a program that is part-time instead of full-time</c:v>
                </c:pt>
                <c:pt idx="4">
                  <c:v>Enrolled somewhere with more lenient COVID-19 safety policies†</c:v>
                </c:pt>
                <c:pt idx="5">
                  <c:v>Postponed enrollment in Fall 2021 with plans to enroll†</c:v>
                </c:pt>
                <c:pt idx="6">
                  <c:v>Enrolled somewhere with stricter COVID-19 safety policies†</c:v>
                </c:pt>
                <c:pt idx="7">
                  <c:v>Worked full-time</c:v>
                </c:pt>
                <c:pt idx="8">
                  <c:v>Enrolled in a program that is entirely online/distance learning†</c:v>
                </c:pt>
                <c:pt idx="9">
                  <c:v>Enrolled somewhere that is closer to home†</c:v>
                </c:pt>
                <c:pt idx="10">
                  <c:v>Enrolled somewhere less expensive†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9.8591549295774641E-2</c:v>
                </c:pt>
                <c:pt idx="1">
                  <c:v>1.4084507042253521E-2</c:v>
                </c:pt>
                <c:pt idx="2">
                  <c:v>1.4084507042253521E-2</c:v>
                </c:pt>
                <c:pt idx="3">
                  <c:v>2.8169014084507043E-2</c:v>
                </c:pt>
                <c:pt idx="4">
                  <c:v>4.2253521126760563E-2</c:v>
                </c:pt>
                <c:pt idx="5">
                  <c:v>5.6338028169014086E-2</c:v>
                </c:pt>
                <c:pt idx="6">
                  <c:v>0.11267605633802817</c:v>
                </c:pt>
                <c:pt idx="7">
                  <c:v>0.21126760563380281</c:v>
                </c:pt>
                <c:pt idx="8">
                  <c:v>0.22535211267605634</c:v>
                </c:pt>
                <c:pt idx="9">
                  <c:v>0.36619718309859156</c:v>
                </c:pt>
                <c:pt idx="10">
                  <c:v>0.38028169014084506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ABD-4ADF-9EE9-AFAB0A56E9D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9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0.5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For which term did you apply to SUNY OW? (n=213)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1340749765889245E-2"/>
          <c:y val="0.27522538141470182"/>
          <c:w val="0.89888580830207143"/>
          <c:h val="0.60778050729918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Series</c:v>
                </c:pt>
              </c:strCache>
            </c:strRef>
          </c:tx>
          <c:spPr>
            <a:solidFill>
              <a:srgbClr val="808080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0-B98B-4184-B54B-E2BEA66A30F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98B-4184-B54B-E2BEA66A30F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98B-4184-B54B-E2BEA66A30F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98B-4184-B54B-E2BEA66A30F9}"/>
              </c:ext>
            </c:extLst>
          </c:dPt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BAF8E475-B8C9-A358-E893-76F5C1DD28CC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98B-4184-B54B-E2BEA66A30F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80D22BDF-24F1-0E42-2EB4-84C27FE17B36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98B-4184-B54B-E2BEA66A30F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66245AA-93AB-4BDA-CC73-E97F629CD42F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98B-4184-B54B-E2BEA66A30F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379B852E-ED9B-C825-B852-09729C67C845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98B-4184-B54B-E2BEA66A30F9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Fall 2021</c:v>
                </c:pt>
                <c:pt idx="1">
                  <c:v>Spring 2021</c:v>
                </c:pt>
                <c:pt idx="2">
                  <c:v>Fall 2020</c:v>
                </c:pt>
                <c:pt idx="3">
                  <c:v>Spring 2020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0.460093896713615</c:v>
                </c:pt>
                <c:pt idx="1">
                  <c:v>8.4507042253521125E-2</c:v>
                </c:pt>
                <c:pt idx="2">
                  <c:v>0.38967136150234744</c:v>
                </c:pt>
                <c:pt idx="3">
                  <c:v>6.5727699530516437E-2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8B-4184-B54B-E2BEA66A30F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0.5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Did you apply to SUNY OW as a transfer student from another college or university? (n=213)</a:t>
            </a:r>
          </a:p>
        </c:rich>
      </c:tx>
      <c:layout>
        <c:manualLayout>
          <c:xMode val="edge"/>
          <c:yMode val="edge"/>
          <c:x val="0.10685532707101805"/>
          <c:y val="0"/>
        </c:manualLayout>
      </c:layout>
      <c:overlay val="0"/>
    </c:title>
    <c:autoTitleDeleted val="0"/>
    <c:plotArea>
      <c:layout/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Series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56-4B85-8B64-59F90512ABB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56-4B85-8B64-59F90512ABB5}"/>
              </c:ext>
            </c:extLst>
          </c:dPt>
          <c:dLbls>
            <c:dLbl>
              <c:idx val="0"/>
              <c:numFmt formatCode="[&gt;0.05]#0%\ ;;;" sourceLinked="0"/>
              <c:spPr/>
              <c:txPr>
                <a:bodyPr/>
                <a:lstStyle/>
                <a:p>
                  <a:pPr>
                    <a:defRPr sz="1000" b="1" i="0" u="none" strike="noStrike">
                      <a:solidFill>
                        <a:srgbClr val="FFFFFF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56-4B85-8B64-59F90512ABB5}"/>
                </c:ext>
              </c:extLst>
            </c:dLbl>
            <c:dLbl>
              <c:idx val="1"/>
              <c:numFmt formatCode="[&gt;0.05]#0%\ ;;;" sourceLinked="0"/>
              <c:spPr/>
              <c:txPr>
                <a:bodyPr/>
                <a:lstStyle/>
                <a:p>
                  <a:pPr>
                    <a:defRPr sz="1000" b="1" i="0" u="none" strike="noStrike">
                      <a:solidFill>
                        <a:srgbClr val="FFFFFF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56-4B85-8B64-59F90512ABB5}"/>
                </c:ext>
              </c:extLst>
            </c:dLbl>
            <c:numFmt formatCode="[&gt;0.05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+mn-lt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0.5258215962441315</c:v>
                </c:pt>
                <c:pt idx="1">
                  <c:v>0.47417840375586856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56-4B85-8B64-59F90512A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txPr>
        <a:bodyPr/>
        <a:lstStyle/>
        <a:p>
          <a:pPr>
            <a:defRPr sz="1000">
              <a:solidFill>
                <a:srgbClr val="000000"/>
              </a:solidFill>
              <a:latin typeface="Lato"/>
              <a:cs typeface="Lato"/>
            </a:defRPr>
          </a:pPr>
          <a:endParaRPr lang="en-US"/>
        </a:p>
      </c:txPr>
    </c:legend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Which of the following factors were most important to you when deciding where to apply for an undergraduate program? Please select up to five options.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48623271635778431"/>
          <c:y val="0.28178765089992924"/>
          <c:w val="0.47185328348657313"/>
          <c:h val="0.614328705159676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Non-Matriculant
(n=65)</c:v>
                </c:pt>
              </c:strCache>
            </c:strRef>
          </c:tx>
          <c:spPr>
            <a:solidFill>
              <a:schemeClr val="accent4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FC30EFB7-194D-FB15-F990-A8C9EC682B2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F79-4515-979E-88514F871C3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97762AAD-882C-9E7A-9F14-15E458BACD00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79-4515-979E-88514F871C3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820A7F9A-D177-8788-4175-78482531886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F79-4515-979E-88514F871C3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47C4D87C-B6A6-22A8-1C3E-BE0B2577D595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79-4515-979E-88514F871C3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4B027901-8824-FB87-8A36-14BC0A3AFF21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F79-4515-979E-88514F871C3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F285491E-81E2-F5D1-6241-CF3150E7EE1D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F79-4515-979E-88514F871C3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C039E35-BBC9-1C4D-5EDE-270327FE7DDE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CF79-4515-979E-88514F871C3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213121AE-40FC-56C5-F41B-6114ED05EB2E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F79-4515-979E-88514F871C3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2BC626D-3B03-28B3-C94F-724ED536571C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CF79-4515-979E-88514F871C3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FC395299-90AE-8495-F02F-05BD0705AEA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CF79-4515-979E-88514F871C3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C96A515D-277A-1B64-A9B9-497C9D3DF19C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CF79-4515-979E-88514F871C3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70251258-744D-A046-813B-FDBCF899669D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CF79-4515-979E-88514F871C3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AAF7AD72-1F3D-2BBE-A895-82BFEE6AE29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F79-4515-979E-88514F871C3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7883FE7-EBF4-EAA7-F2D6-53C9FD9DC674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CF79-4515-979E-88514F871C3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4A375250-231D-EE00-5989-43D11576DFA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CF79-4515-979E-88514F871C3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CC6D45EA-B57E-479F-0687-17730C3BF53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CF79-4515-979E-88514F871C3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A4D54722-92AB-155B-161F-0151D5FCA746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CF79-4515-979E-88514F871C3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7795FCF-3DDC-92BE-E033-7E0A7588DF25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CF79-4515-979E-88514F871C3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2E5AFB2C-2AA3-5038-E75C-1B05FDF342C8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CF79-4515-979E-88514F871C3A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Academic quality</c:v>
                </c:pt>
                <c:pt idx="1">
                  <c:v>Flexible program format†</c:v>
                </c:pt>
                <c:pt idx="2">
                  <c:v>Financial aid package†*</c:v>
                </c:pt>
                <c:pt idx="3">
                  <c:v>Overall value for the cost</c:v>
                </c:pt>
                <c:pt idx="4">
                  <c:v>Good fit for what I want to study</c:v>
                </c:pt>
                <c:pt idx="5">
                  <c:v>Proximity to family/home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0.43076923076923079</c:v>
                </c:pt>
                <c:pt idx="1">
                  <c:v>0.29230769230769232</c:v>
                </c:pt>
                <c:pt idx="2">
                  <c:v>0.66153846153846152</c:v>
                </c:pt>
                <c:pt idx="3">
                  <c:v>0.38461538461538464</c:v>
                </c:pt>
                <c:pt idx="4">
                  <c:v>0.49230769230769234</c:v>
                </c:pt>
                <c:pt idx="5">
                  <c:v>0.46153846153846156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F79-4515-979E-88514F871C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Matriculant
(n=148)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BC3AF2A8-E675-E657-A950-8F08F1315708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CF79-4515-979E-88514F871C3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B32F267D-6D5C-A35A-69AF-1CE05C7AE49D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CF79-4515-979E-88514F871C3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FEC050C-FC8B-AADF-1234-617C4B615A38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6-CF79-4515-979E-88514F871C3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E2626DA8-3597-8BBC-594E-3727AED89C59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7-CF79-4515-979E-88514F871C3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C77428B5-DBCA-EAAB-FFCA-670A5F6BB1A2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8-CF79-4515-979E-88514F871C3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8147A36D-1D32-6926-4FE2-AB0D050B345C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9-CF79-4515-979E-88514F871C3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E4C87192-0CA6-A6DA-32BF-385217544A54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A-CF79-4515-979E-88514F871C3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D663599-84BD-2D39-E6F4-5A0EFFE8310B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B-CF79-4515-979E-88514F871C3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9DE57C0A-C33C-8B15-5857-D5177CF38420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C-CF79-4515-979E-88514F871C3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1732F749-7F79-9E4B-8AD8-68DB1915DE6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D-CF79-4515-979E-88514F871C3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A0343F24-2738-4918-98A3-F8B6F5F66724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E-CF79-4515-979E-88514F871C3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B478788-4BE8-9C7B-3A82-BB6A5FAEB81D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F-CF79-4515-979E-88514F871C3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712829F0-792C-53A9-972E-7A661F256D9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0-CF79-4515-979E-88514F871C3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812B44F0-9BDB-4EC6-0440-06BB7978EA5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1-CF79-4515-979E-88514F871C3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542CB79-64EC-8F9A-7B02-5090BDFFA282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2-CF79-4515-979E-88514F871C3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CC81DEB9-3CAD-2AF3-FE90-D4C5F647DAED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3-CF79-4515-979E-88514F871C3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CF3E244A-EDF1-9026-8EF7-B5031D487F8B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4-CF79-4515-979E-88514F871C3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58E4AE7-F9A2-958C-8872-85898039EF49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5-CF79-4515-979E-88514F871C3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3B21F51C-62E7-2FE2-6DA6-DE661C05854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6-CF79-4515-979E-88514F871C3A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Academic quality</c:v>
                </c:pt>
                <c:pt idx="1">
                  <c:v>Flexible program format†</c:v>
                </c:pt>
                <c:pt idx="2">
                  <c:v>Financial aid package†*</c:v>
                </c:pt>
                <c:pt idx="3">
                  <c:v>Overall value for the cost</c:v>
                </c:pt>
                <c:pt idx="4">
                  <c:v>Good fit for what I want to study</c:v>
                </c:pt>
                <c:pt idx="5">
                  <c:v>Proximity to family/home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0.34459459459459457</c:v>
                </c:pt>
                <c:pt idx="1">
                  <c:v>0.35135135135135137</c:v>
                </c:pt>
                <c:pt idx="2">
                  <c:v>0.4391891891891892</c:v>
                </c:pt>
                <c:pt idx="3">
                  <c:v>0.48648648648648651</c:v>
                </c:pt>
                <c:pt idx="4">
                  <c:v>0.52702702702702697</c:v>
                </c:pt>
                <c:pt idx="5">
                  <c:v>0.57432432432432434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CF79-4515-979E-88514F871C3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txPr>
        <a:bodyPr/>
        <a:lstStyle/>
        <a:p>
          <a:pPr>
            <a:defRPr sz="1000">
              <a:solidFill>
                <a:srgbClr val="000000"/>
              </a:solidFill>
              <a:latin typeface="Lato"/>
              <a:cs typeface="Lato"/>
            </a:defRPr>
          </a:pPr>
          <a:endParaRPr lang="en-US"/>
        </a:p>
      </c:txPr>
    </c:legend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If you applied to somewhere other than SUNY OW, how did SUNY OW rank among all the schools to which you applied?</a:t>
            </a:r>
          </a:p>
        </c:rich>
      </c:tx>
      <c:layout>
        <c:manualLayout>
          <c:xMode val="edge"/>
          <c:yMode val="edge"/>
          <c:x val="0.11760634305536791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59124023815013815"/>
          <c:y val="9.7892465454523514E-2"/>
          <c:w val="0.36747040794279401"/>
          <c:h val="0.5867124303314643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Transfer applicant
(n=98)</c:v>
                </c:pt>
              </c:strCache>
            </c:strRef>
          </c:tx>
          <c:spPr>
            <a:solidFill>
              <a:schemeClr val="accent4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1A8883BF-0F23-97E1-D2E7-12B8B229E63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C11-457C-8904-37E3BBAAEAF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7D0E5055-BC8A-A074-3EE8-149A85E6E80A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C11-457C-8904-37E3BBAAEAF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969AC64D-FA20-F062-8C35-051045FF6F69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C11-457C-8904-37E3BBAAEAF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6B60B66-F24B-9538-999A-26C9A104AA6F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C11-457C-8904-37E3BBAAEAF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F452D4B-5B41-F1C0-156F-57BB5DD3738A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C11-457C-8904-37E3BBAAEAF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4095FCA6-FF30-32E6-EDED-EAEA2A0BF549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C11-457C-8904-37E3BBAAEAFF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I did not apply to any schools other than SUNY OW*</c:v>
                </c:pt>
                <c:pt idx="1">
                  <c:v>SUNY OW was my last choice or "safety school"*</c:v>
                </c:pt>
                <c:pt idx="2">
                  <c:v>SUNY OW was among my bottom choices</c:v>
                </c:pt>
                <c:pt idx="3">
                  <c:v>SUNY OW was "in the middle of the pack"*</c:v>
                </c:pt>
                <c:pt idx="4">
                  <c:v>SUNY OW was among my top choices</c:v>
                </c:pt>
                <c:pt idx="5">
                  <c:v>SUNY OW was my first choice*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0.12244897959183673</c:v>
                </c:pt>
                <c:pt idx="1">
                  <c:v>3.0612244897959183E-2</c:v>
                </c:pt>
                <c:pt idx="2">
                  <c:v>4.0816326530612242E-2</c:v>
                </c:pt>
                <c:pt idx="3">
                  <c:v>0.1326530612244898</c:v>
                </c:pt>
                <c:pt idx="4">
                  <c:v>0.38775510204081631</c:v>
                </c:pt>
                <c:pt idx="5">
                  <c:v>0.2857142857142857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11-457C-8904-37E3BBAAEA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First-year applicant
(n=111)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89B32699-FC38-0CA9-D443-78730AB476B6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C11-457C-8904-37E3BBAAEAF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ADED0E6A-F85F-F418-B8EF-0E9E81EB97AB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CC11-457C-8904-37E3BBAAEAF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CBE1D10A-E3DD-1C63-83DE-4659075DC8C1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CC11-457C-8904-37E3BBAAEAF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AF23786C-1DE3-BAFE-A880-D2951A090F54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CC11-457C-8904-37E3BBAAEAF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B95EC15-BD03-C3B2-D643-58242560413A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CC11-457C-8904-37E3BBAAEAF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83BE715-4D8C-55CB-8B31-505C46791868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C11-457C-8904-37E3BBAAEAFF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I did not apply to any schools other than SUNY OW*</c:v>
                </c:pt>
                <c:pt idx="1">
                  <c:v>SUNY OW was my last choice or "safety school"*</c:v>
                </c:pt>
                <c:pt idx="2">
                  <c:v>SUNY OW was among my bottom choices</c:v>
                </c:pt>
                <c:pt idx="3">
                  <c:v>SUNY OW was "in the middle of the pack"*</c:v>
                </c:pt>
                <c:pt idx="4">
                  <c:v>SUNY OW was among my top choices</c:v>
                </c:pt>
                <c:pt idx="5">
                  <c:v>SUNY OW was my first choice*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3.6036036036036036E-2</c:v>
                </c:pt>
                <c:pt idx="1">
                  <c:v>0.13513513513513514</c:v>
                </c:pt>
                <c:pt idx="2">
                  <c:v>7.2072072072072071E-2</c:v>
                </c:pt>
                <c:pt idx="3">
                  <c:v>0.27927927927927926</c:v>
                </c:pt>
                <c:pt idx="4">
                  <c:v>0.40540540540540543</c:v>
                </c:pt>
                <c:pt idx="5">
                  <c:v>7.2072072072072071E-2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C11-457C-8904-37E3BBAAEAF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0.5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Why did you decide to not enroll at SUNY OW? Please select all that apply. (n=64)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4542023941801715"/>
          <c:y val="0.23817630513070587"/>
          <c:w val="0.4965251460444971"/>
          <c:h val="0.6676767070785674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Series</c:v>
                </c:pt>
              </c:strCache>
            </c:strRef>
          </c:tx>
          <c:spPr>
            <a:solidFill>
              <a:srgbClr val="808080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019-4173-8E3E-C837B2D5822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019-4173-8E3E-C837B2D5822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019-4173-8E3E-C837B2D5822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019-4173-8E3E-C837B2D5822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019-4173-8E3E-C837B2D58228}"/>
              </c:ext>
            </c:extLst>
          </c:dPt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F95967CD-F476-D226-7EAE-1F7A8585DFA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019-4173-8E3E-C837B2D5822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EE6D48D-252A-FD2F-AF08-CD56E9A782EA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019-4173-8E3E-C837B2D5822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02A91F15-A277-BD37-6C39-EDFF935B1FC9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019-4173-8E3E-C837B2D5822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9CB054BB-B95B-6F7B-E7C7-A96556A977C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019-4173-8E3E-C837B2D5822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E58C1A43-055D-AE24-4254-02F089AC4A52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019-4173-8E3E-C837B2D58228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I cannot afford to attend</c:v>
                </c:pt>
                <c:pt idx="1">
                  <c:v>I was accepted to my first-choice school</c:v>
                </c:pt>
                <c:pt idx="2">
                  <c:v>I received a better financial aid package elsewhere†</c:v>
                </c:pt>
                <c:pt idx="3">
                  <c:v>Another school is closer to my family/home</c:v>
                </c:pt>
                <c:pt idx="4">
                  <c:v>Another school is a better fit for what I want to study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0.1875</c:v>
                </c:pt>
                <c:pt idx="1">
                  <c:v>0.1875</c:v>
                </c:pt>
                <c:pt idx="2">
                  <c:v>0.25</c:v>
                </c:pt>
                <c:pt idx="3">
                  <c:v>0.25</c:v>
                </c:pt>
                <c:pt idx="4">
                  <c:v>0.34375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019-4173-8E3E-C837B2D582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0.5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kern="1200" baseline="0">
                <a:solidFill>
                  <a:srgbClr val="000000"/>
                </a:solidFill>
                <a:latin typeface="Lato"/>
                <a:ea typeface="+mn-ea"/>
                <a:cs typeface="+mn-cs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What was your expected annual "out-of-pocket" cost to attend SUNY OW if you had chosen to enroll there? (n=63)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kern="1200" baseline="0">
                <a:solidFill>
                  <a:srgbClr val="000000"/>
                </a:solidFill>
                <a:latin typeface="Lato"/>
                <a:ea typeface="+mn-ea"/>
                <a:cs typeface="+mn-cs"/>
              </a:defRPr>
            </a:pPr>
            <a:r>
              <a:rPr lang="en-US" sz="1000" b="0" i="1" baseline="0" dirty="0">
                <a:effectLst/>
              </a:rPr>
              <a:t>Non-Matriculants</a:t>
            </a:r>
            <a:endParaRPr lang="en-US" sz="1000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kern="1200" baseline="0">
                <a:solidFill>
                  <a:srgbClr val="000000"/>
                </a:solidFill>
                <a:latin typeface="Lato"/>
                <a:ea typeface="+mn-ea"/>
                <a:cs typeface="+mn-cs"/>
              </a:defRPr>
            </a:pPr>
            <a:endParaRPr lang="en-US" sz="1000" b="1" i="0" u="none" strike="noStrike" dirty="0">
              <a:solidFill>
                <a:srgbClr val="000000"/>
              </a:solidFill>
              <a:latin typeface="Lato"/>
            </a:endParaRPr>
          </a:p>
        </c:rich>
      </c:tx>
      <c:layout>
        <c:manualLayout>
          <c:xMode val="edge"/>
          <c:yMode val="edge"/>
          <c:x val="0.10804680664916885"/>
          <c:y val="3.1378519939078181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36913707162735565"/>
          <c:y val="0.29134717956103789"/>
          <c:w val="0.45545138888888886"/>
          <c:h val="0.610235438038144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Series</c:v>
                </c:pt>
              </c:strCache>
            </c:strRef>
          </c:tx>
          <c:spPr>
            <a:solidFill>
              <a:srgbClr val="808080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009-4DC1-92E1-2206A69BE39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009-4DC1-92E1-2206A69BE39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009-4DC1-92E1-2206A69BE39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009-4DC1-92E1-2206A69BE39F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009-4DC1-92E1-2206A69BE39F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009-4DC1-92E1-2206A69BE39F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9009-4DC1-92E1-2206A69BE39F}"/>
              </c:ext>
            </c:extLst>
          </c:dPt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EE6591D9-8130-F057-2115-744FADE80961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009-4DC1-92E1-2206A69BE39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DD4CF49-8C8C-87FD-4070-2D4284ED217E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009-4DC1-92E1-2206A69BE39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15BC8F2D-2133-8722-56D2-639830609FC2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009-4DC1-92E1-2206A69BE39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1A5FB98-D6AD-3449-0BEF-22F6594AFDF1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009-4DC1-92E1-2206A69BE39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8FEB82B-8893-781A-FA2A-623E6BB3090C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009-4DC1-92E1-2206A69BE39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C8074652-E653-90FB-EA6A-C2CE5CE59348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009-4DC1-92E1-2206A69BE39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75291D6-1237-D2A5-A190-72C9A9D01706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9009-4DC1-92E1-2206A69BE39F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Don't know/Not sure</c:v>
                </c:pt>
                <c:pt idx="1">
                  <c:v>$30,000 or more</c:v>
                </c:pt>
                <c:pt idx="2">
                  <c:v>$15,000 to $19,999</c:v>
                </c:pt>
                <c:pt idx="3">
                  <c:v>$10,000 to $14,999</c:v>
                </c:pt>
                <c:pt idx="4">
                  <c:v>$5,000 to $9,999</c:v>
                </c:pt>
                <c:pt idx="5">
                  <c:v>$2,000 to $4,999</c:v>
                </c:pt>
                <c:pt idx="6">
                  <c:v>Under $2,000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0.31746031746031744</c:v>
                </c:pt>
                <c:pt idx="1">
                  <c:v>1.5873015873015872E-2</c:v>
                </c:pt>
                <c:pt idx="2">
                  <c:v>6.3492063492063489E-2</c:v>
                </c:pt>
                <c:pt idx="3">
                  <c:v>0.17460317460317459</c:v>
                </c:pt>
                <c:pt idx="4">
                  <c:v>0.15873015873015872</c:v>
                </c:pt>
                <c:pt idx="5">
                  <c:v>0.1111111111111111</c:v>
                </c:pt>
                <c:pt idx="6">
                  <c:v>0.15873015873015872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009-4DC1-92E1-2206A69BE3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0.5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Did you apply to any of the following universities? </a:t>
            </a:r>
          </a:p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Please select all that apply.</a:t>
            </a:r>
          </a:p>
        </c:rich>
      </c:tx>
      <c:layout>
        <c:manualLayout>
          <c:xMode val="edge"/>
          <c:yMode val="edge"/>
          <c:x val="0.32200310670138621"/>
          <c:y val="3.0746503311543665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56474739728789913"/>
          <c:y val="0.22340962599831099"/>
          <c:w val="0.31869607672743533"/>
          <c:h val="0.590168794501716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Non-Matriculant
(n=64)</c:v>
                </c:pt>
              </c:strCache>
            </c:strRef>
          </c:tx>
          <c:spPr>
            <a:solidFill>
              <a:schemeClr val="accent4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7C8C3E1A-2F5A-4897-16F7-905E5048F6F5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FAA-4482-89E4-ECEB475920A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5C6A4ED-776E-15E4-7804-2E3770E4A6F2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FAA-4482-89E4-ECEB475920A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F492854-CE3E-F527-2459-7D6273695804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FAA-4482-89E4-ECEB475920A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368D2D0F-8F6E-BAE1-D000-BDC1BDB784C8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FAA-4482-89E4-ECEB475920A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BCA11EF9-E7AF-5297-3EA7-65F2052BD47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FAA-4482-89E4-ECEB475920A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C40DF368-C3A8-F303-6EBA-D976E5F9201F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FAA-4482-89E4-ECEB475920A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48C0EFA-0A2F-8461-EE99-2C066AAC3090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FAA-4482-89E4-ECEB475920A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A9A5535E-D001-BA46-B833-7739EDD3F50D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FAA-4482-89E4-ECEB475920A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FB843A37-EDE0-6BA2-DFC5-7846F6D7B85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1FAA-4482-89E4-ECEB475920A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15EBF9CB-7573-D0C6-E4B1-5110D1FFB540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1FAA-4482-89E4-ECEB475920A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BE702733-088B-CB25-4B44-35B68E560CAF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1FAA-4482-89E4-ECEB475920A7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None of the above</c:v>
                </c:pt>
                <c:pt idx="1">
                  <c:v>Borough of Manhattan Community College </c:v>
                </c:pt>
                <c:pt idx="2">
                  <c:v>John Jay College of Criminal Justice </c:v>
                </c:pt>
                <c:pt idx="3">
                  <c:v>New York City College of Technology* </c:v>
                </c:pt>
                <c:pt idx="4">
                  <c:v>Buffalo State College </c:v>
                </c:pt>
                <c:pt idx="5">
                  <c:v>Brooklyn College </c:v>
                </c:pt>
                <c:pt idx="6">
                  <c:v>Saint John's University*</c:v>
                </c:pt>
                <c:pt idx="7">
                  <c:v>Queens College </c:v>
                </c:pt>
                <c:pt idx="8">
                  <c:v>Nassau Community College*</c:v>
                </c:pt>
                <c:pt idx="9">
                  <c:v>Stony Brook University* </c:v>
                </c:pt>
                <c:pt idx="10">
                  <c:v>Farmingdale State College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0.15625</c:v>
                </c:pt>
                <c:pt idx="1">
                  <c:v>0.109375</c:v>
                </c:pt>
                <c:pt idx="2">
                  <c:v>0.125</c:v>
                </c:pt>
                <c:pt idx="3">
                  <c:v>0.15625</c:v>
                </c:pt>
                <c:pt idx="4">
                  <c:v>0.125</c:v>
                </c:pt>
                <c:pt idx="5">
                  <c:v>0.15625</c:v>
                </c:pt>
                <c:pt idx="6">
                  <c:v>0.234375</c:v>
                </c:pt>
                <c:pt idx="7">
                  <c:v>0.25</c:v>
                </c:pt>
                <c:pt idx="8">
                  <c:v>9.375E-2</c:v>
                </c:pt>
                <c:pt idx="9">
                  <c:v>0.5</c:v>
                </c:pt>
                <c:pt idx="10">
                  <c:v>0.390625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FAA-4482-89E4-ECEB475920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Matriculant
(n=129)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5DC4A104-A533-7659-B820-9EADDF9DC5AC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1FAA-4482-89E4-ECEB475920A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FAA-4482-89E4-ECEB475920A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B717C44-1CE0-2A4F-3402-3EDAC57B256B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1FAA-4482-89E4-ECEB475920A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B6E509F-09D2-9F02-B9ED-FFA387DE2F4B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1FAA-4482-89E4-ECEB475920A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FF796D49-C908-FF0B-E1A8-EDE69FA807A6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1FAA-4482-89E4-ECEB475920A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F0CA2978-30F8-3D4E-81CB-6215EBDEA791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1FAA-4482-89E4-ECEB475920A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A48B840F-0345-E51E-4361-668D309541BE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1FAA-4482-89E4-ECEB475920A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1DE8E308-3CF0-ED23-04B3-602180DDD5FE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1FAA-4482-89E4-ECEB475920A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8C275EB2-F1F1-B842-1B2F-C0414AB47200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1FAA-4482-89E4-ECEB475920A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9B94CA9-F7DD-6DBF-C0B6-7C1BB1DC6885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1FAA-4482-89E4-ECEB475920A7}"/>
                </c:ext>
              </c:extLst>
            </c:dLbl>
            <c:dLbl>
              <c:idx val="10"/>
              <c:layout>
                <c:manualLayout>
                  <c:x val="0"/>
                  <c:y val="-1.8447901986926227E-2"/>
                </c:manualLayout>
              </c:layout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67378E1B-810B-1A4F-C01E-89DCFA7D7CBB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6-1FAA-4482-89E4-ECEB475920A7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None of the above</c:v>
                </c:pt>
                <c:pt idx="1">
                  <c:v>Borough of Manhattan Community College </c:v>
                </c:pt>
                <c:pt idx="2">
                  <c:v>John Jay College of Criminal Justice </c:v>
                </c:pt>
                <c:pt idx="3">
                  <c:v>New York City College of Technology* </c:v>
                </c:pt>
                <c:pt idx="4">
                  <c:v>Buffalo State College </c:v>
                </c:pt>
                <c:pt idx="5">
                  <c:v>Brooklyn College </c:v>
                </c:pt>
                <c:pt idx="6">
                  <c:v>Saint John's University*</c:v>
                </c:pt>
                <c:pt idx="7">
                  <c:v>Queens College </c:v>
                </c:pt>
                <c:pt idx="8">
                  <c:v>Nassau Community College*</c:v>
                </c:pt>
                <c:pt idx="9">
                  <c:v>Stony Brook University* </c:v>
                </c:pt>
                <c:pt idx="10">
                  <c:v>Farmingdale State College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0.27131782945736432</c:v>
                </c:pt>
                <c:pt idx="1">
                  <c:v>7.7519379844961239E-3</c:v>
                </c:pt>
                <c:pt idx="2">
                  <c:v>5.4263565891472867E-2</c:v>
                </c:pt>
                <c:pt idx="3">
                  <c:v>5.4263565891472867E-2</c:v>
                </c:pt>
                <c:pt idx="4">
                  <c:v>6.9767441860465115E-2</c:v>
                </c:pt>
                <c:pt idx="5">
                  <c:v>0.10077519379844961</c:v>
                </c:pt>
                <c:pt idx="6">
                  <c:v>0.12403100775193798</c:v>
                </c:pt>
                <c:pt idx="7">
                  <c:v>0.13953488372093023</c:v>
                </c:pt>
                <c:pt idx="8">
                  <c:v>0.20930232558139536</c:v>
                </c:pt>
                <c:pt idx="9">
                  <c:v>0.32558139534883723</c:v>
                </c:pt>
                <c:pt idx="10">
                  <c:v>0.35658914728682173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1FAA-4482-89E4-ECEB475920A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0.5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8146579819949916"/>
          <c:y val="0.11683671258386592"/>
          <c:w val="0.39263095470784948"/>
          <c:h val="9.1501593855153954E-2"/>
        </c:manualLayout>
      </c:layout>
      <c:overlay val="0"/>
      <c:txPr>
        <a:bodyPr/>
        <a:lstStyle/>
        <a:p>
          <a:pPr>
            <a:defRPr sz="1000">
              <a:solidFill>
                <a:srgbClr val="000000"/>
              </a:solidFill>
              <a:latin typeface="Lato"/>
              <a:cs typeface="Lato"/>
            </a:defRPr>
          </a:pPr>
          <a:endParaRPr lang="en-US"/>
        </a:p>
      </c:txPr>
    </c:legend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 i="0" u="none" strike="noStrike">
                <a:solidFill>
                  <a:srgbClr val="000000"/>
                </a:solidFill>
                <a:latin typeface="Lato"/>
              </a:defRPr>
            </a:pP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Where did you end up enrolling?</a:t>
            </a:r>
            <a:r>
              <a:rPr lang="en-US" sz="1000" b="0" i="0" u="none" strike="noStrike" baseline="0" dirty="0">
                <a:effectLst/>
              </a:rPr>
              <a:t> ±</a:t>
            </a:r>
            <a:r>
              <a:rPr lang="en-US" sz="1000" b="1" i="0" u="none" strike="noStrike" dirty="0">
                <a:solidFill>
                  <a:srgbClr val="000000"/>
                </a:solidFill>
                <a:latin typeface="Lato"/>
              </a:rPr>
              <a:t> (n=43)</a:t>
            </a:r>
          </a:p>
        </c:rich>
      </c:tx>
      <c:layout>
        <c:manualLayout>
          <c:xMode val="edge"/>
          <c:yMode val="edge"/>
          <c:x val="0.38573297315467459"/>
          <c:y val="5.6123587544163423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62852092257460201"/>
          <c:y val="0.12045192404826066"/>
          <c:w val="0.32799695674709328"/>
          <c:h val="0.796941456470471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Series</c:v>
                </c:pt>
              </c:strCache>
            </c:strRef>
          </c:tx>
          <c:spPr>
            <a:solidFill>
              <a:srgbClr val="808080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36D-441B-BD64-AC9221060A9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36D-441B-BD64-AC9221060A9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36D-441B-BD64-AC9221060A9B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36D-441B-BD64-AC9221060A9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636D-441B-BD64-AC9221060A9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36D-441B-BD64-AC9221060A9B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636D-441B-BD64-AC9221060A9B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636D-441B-BD64-AC9221060A9B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636D-441B-BD64-AC9221060A9B}"/>
              </c:ext>
            </c:extLst>
          </c:dPt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E940E255-3E6F-A109-62CF-B47628984A74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36D-441B-BD64-AC9221060A9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F8DBC42-08A8-0925-D82E-0E8A8C5EF86E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36D-441B-BD64-AC9221060A9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73F7A521-5017-08B2-BCFE-D0ECBDE48109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36D-441B-BD64-AC9221060A9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1029F54F-1F66-BA60-78CC-1EE2C8225CFE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36D-441B-BD64-AC9221060A9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4A3CBCE2-461C-66DE-9A0A-FE74A5F6B359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36D-441B-BD64-AC9221060A9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32CD3532-AEC3-DC00-4F55-97C6694F75D6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36D-441B-BD64-AC9221060A9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3825EFE7-4BA1-F70D-B78A-5C02CF2F34B3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36D-441B-BD64-AC9221060A9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43604EA3-9ECB-C3E7-E60E-5635E4BFC446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36D-441B-BD64-AC9221060A9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 sz="1000" b="1" i="0" u="none" strike="noStrike">
                        <a:solidFill>
                          <a:srgbClr val="000000"/>
                        </a:solidFill>
                        <a:latin typeface="Lato"/>
                      </a:defRPr>
                    </a:pPr>
                    <a:fld id="{D3F2EBF7-5B92-CA0B-9079-A26ED256D3F7}" type="YVALUE">
                      <a:rPr lang="en-US" sz="1000" baseline="0"/>
                      <a:pPr>
                        <a:defRPr sz="1000" b="1" i="0" u="none" strike="noStrike">
                          <a:solidFill>
                            <a:srgbClr val="000000"/>
                          </a:solidFill>
                          <a:latin typeface="Lato"/>
                        </a:defRPr>
                      </a:pPr>
                      <a:t>[Y VALUE]</a:t>
                    </a:fld>
                    <a:r>
                      <a:rPr lang="en-US" sz="1000" dirty="0"/>
                      <a:t> </a:t>
                    </a:r>
                  </a:p>
                </c:rich>
              </c:tx>
              <c:numFmt formatCode="[&gt;0]#0%\ ;;;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636D-441B-BD64-AC9221060A9B}"/>
                </c:ext>
              </c:extLst>
            </c:dLbl>
            <c:numFmt formatCode="[&gt;0]#0%\ 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Lato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Other</c:v>
                </c:pt>
                <c:pt idx="1">
                  <c:v>Borough of Manhattan Community College </c:v>
                </c:pt>
                <c:pt idx="2">
                  <c:v>Queens College </c:v>
                </c:pt>
                <c:pt idx="3">
                  <c:v>New York City College of Technology</c:v>
                </c:pt>
                <c:pt idx="4">
                  <c:v>John Jay College of Criminal Justice </c:v>
                </c:pt>
                <c:pt idx="5">
                  <c:v>Saint John's University</c:v>
                </c:pt>
                <c:pt idx="6">
                  <c:v>Farmingdale State College </c:v>
                </c:pt>
                <c:pt idx="7">
                  <c:v>Nassau Community College</c:v>
                </c:pt>
                <c:pt idx="8">
                  <c:v>Stony Brook University 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0.67441860465116277</c:v>
                </c:pt>
                <c:pt idx="1">
                  <c:v>2.3255813953488372E-2</c:v>
                </c:pt>
                <c:pt idx="2">
                  <c:v>2.3255813953488372E-2</c:v>
                </c:pt>
                <c:pt idx="3">
                  <c:v>2.3255813953488372E-2</c:v>
                </c:pt>
                <c:pt idx="4">
                  <c:v>2.3255813953488372E-2</c:v>
                </c:pt>
                <c:pt idx="5">
                  <c:v>2.3255813953488372E-2</c:v>
                </c:pt>
                <c:pt idx="6">
                  <c:v>4.6511627906976744E-2</c:v>
                </c:pt>
                <c:pt idx="7">
                  <c:v>6.9767441860465115E-2</c:v>
                </c:pt>
                <c:pt idx="8">
                  <c:v>9.3023255813953487E-2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36D-441B-BD64-AC9221060A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tickLblSkip val="1"/>
        <c:noMultiLvlLbl val="1"/>
      </c:catAx>
      <c:valAx>
        <c:axId val="2094734552"/>
        <c:scaling>
          <c:orientation val="minMax"/>
          <c:max val="0.8"/>
          <c:min val="0"/>
        </c:scaling>
        <c:delete val="0"/>
        <c:axPos val="b"/>
        <c:numFmt formatCode="0%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Lato"/>
              </a:defRPr>
            </a:pPr>
            <a:endParaRPr lang="en-US"/>
          </a:p>
        </c:txPr>
        <c:crossAx val="209473455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3092B8-A9E1-4063-B694-7B583E3777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C7802-41F0-465A-A486-8C49222F4E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838A6-73CB-4D7E-8455-3C6BBA791974}" type="datetimeFigureOut">
              <a:rPr lang="en-US" smtClean="0">
                <a:latin typeface="Lato" panose="020F0502020204030203" pitchFamily="34" charset="0"/>
              </a:rPr>
              <a:t>5/6/2022</a:t>
            </a:fld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D4CB9-D25E-4967-9A35-5A19A70584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77C6A-ECAD-4DBA-B199-1CC0CA5BD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78CAE-0787-449D-88BF-89F45C6F4AEE}" type="slidenum">
              <a:rPr lang="en-US" smtClean="0">
                <a:latin typeface="Lato" panose="020F0502020204030203" pitchFamily="34" charset="0"/>
              </a:rPr>
              <a:t>‹#›</a:t>
            </a:fld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24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" panose="020F0502020204030203" pitchFamily="34" charset="0"/>
              </a:defRPr>
            </a:lvl1pPr>
          </a:lstStyle>
          <a:p>
            <a:fld id="{69074C78-DD27-E84B-8F30-AAE28FD025CF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" panose="020F0502020204030203" pitchFamily="34" charset="0"/>
              </a:defRPr>
            </a:lvl1pPr>
          </a:lstStyle>
          <a:p>
            <a:fld id="{FE988AC5-8445-5646-9373-620330E2D7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83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88AC5-8445-5646-9373-620330E2D75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5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need an icon for a demographic characteristic not listed here, you may either use PowerPoint’s built-in icon library, or the icon library available on the Hub, in the Brand Portal.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88AC5-8445-5646-9373-620330E2D75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0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hanoverresearch.com/" TargetMode="Externa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hanoverresearch.com/" TargetMode="Externa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-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796C45-C44F-854B-AC91-A8A40BE785E7}"/>
              </a:ext>
            </a:extLst>
          </p:cNvPr>
          <p:cNvSpPr/>
          <p:nvPr userDrawn="1"/>
        </p:nvSpPr>
        <p:spPr>
          <a:xfrm>
            <a:off x="0" y="3624263"/>
            <a:ext cx="1822450" cy="2062162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EF92A5-B789-074F-B89E-F4D04FC04D77}"/>
              </a:ext>
            </a:extLst>
          </p:cNvPr>
          <p:cNvSpPr/>
          <p:nvPr userDrawn="1"/>
        </p:nvSpPr>
        <p:spPr>
          <a:xfrm>
            <a:off x="2103438" y="3624263"/>
            <a:ext cx="7043737" cy="2039937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Lato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81943" y="3912057"/>
            <a:ext cx="6506482" cy="714376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in all caps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1942" y="4790960"/>
            <a:ext cx="5519057" cy="447448"/>
          </a:xfr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381B1654-7D43-A947-AA7A-A731650230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3781425"/>
            <a:ext cx="146208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94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B6E6B4-A755-470A-A402-0545B35287F5}"/>
              </a:ext>
            </a:extLst>
          </p:cNvPr>
          <p:cNvSpPr/>
          <p:nvPr userDrawn="1"/>
        </p:nvSpPr>
        <p:spPr>
          <a:xfrm>
            <a:off x="0" y="0"/>
            <a:ext cx="3616036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6103" y="1490518"/>
            <a:ext cx="4473605" cy="449824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BADD8-C00E-D84E-9A99-B5E798630096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1F8068-44A5-4040-B51A-B4D2AB353D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2508" y="1490518"/>
            <a:ext cx="3001587" cy="449824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F04D35-D4A1-4C47-BAA0-9B691924EFA8}"/>
              </a:ext>
            </a:extLst>
          </p:cNvPr>
          <p:cNvSpPr/>
          <p:nvPr userDrawn="1"/>
        </p:nvSpPr>
        <p:spPr>
          <a:xfrm>
            <a:off x="0" y="202018"/>
            <a:ext cx="8515350" cy="1127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D027B95-AB67-2D44-9046-0B97E9BDCE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194221" y="339945"/>
            <a:ext cx="7957001" cy="383949"/>
          </a:xfrm>
        </p:spPr>
        <p:txBody>
          <a:bodyPr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AEC064C-32DB-6840-B12A-A64D70776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23894"/>
            <a:ext cx="8515350" cy="605177"/>
          </a:xfrm>
          <a:noFill/>
        </p:spPr>
        <p:txBody>
          <a:bodyPr lIns="274320" tIns="13716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HEADLINE ALL CAPS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C45CC7-0E39-44E4-A6E2-EB8685BA4977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A8A5896-4DBB-4A9B-9D09-0B0AEDCE79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D96EA2-E81D-4DFA-949C-9324D62A222D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11777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ist 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693"/>
            <a:ext cx="8515350" cy="584791"/>
          </a:xfrm>
          <a:noFill/>
        </p:spPr>
        <p:txBody>
          <a:bodyPr lIns="274320" tIns="137160">
            <a:normAutofit/>
          </a:bodyPr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14A2A-A72A-2C41-AD17-E5E18F519E4C}"/>
              </a:ext>
            </a:extLst>
          </p:cNvPr>
          <p:cNvSpPr/>
          <p:nvPr userDrawn="1"/>
        </p:nvSpPr>
        <p:spPr>
          <a:xfrm>
            <a:off x="0" y="95688"/>
            <a:ext cx="8515350" cy="744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7BB264-BB80-40F8-B341-EBADBF681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5839"/>
            <a:ext cx="7886700" cy="5016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A7F26B-57C1-4A0B-A7D4-13167B034C77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D114F06-7BAC-413D-9240-A2A09B07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7E61C4-F503-4C8C-B353-39BA3A5496C0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87C1E-2CB4-4F41-9049-2D07804C7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901A03-19BC-441D-8794-BF5447AF2E04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4285409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ist Single Title 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5928B-BEA1-45D4-B1B6-BF086AABC72C}"/>
              </a:ext>
            </a:extLst>
          </p:cNvPr>
          <p:cNvSpPr/>
          <p:nvPr userDrawn="1"/>
        </p:nvSpPr>
        <p:spPr>
          <a:xfrm>
            <a:off x="5529680" y="0"/>
            <a:ext cx="3616036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DDD407-13A7-4A69-989E-32A845FF1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2617" y="866273"/>
            <a:ext cx="4473605" cy="499769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89806-EE33-4BBC-B33C-CDCFA72AA50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862188" y="866273"/>
            <a:ext cx="3001587" cy="499769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693"/>
            <a:ext cx="8515350" cy="584791"/>
          </a:xfrm>
          <a:noFill/>
        </p:spPr>
        <p:txBody>
          <a:bodyPr lIns="274320" tIns="137160">
            <a:normAutofit/>
          </a:bodyPr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14A2A-A72A-2C41-AD17-E5E18F519E4C}"/>
              </a:ext>
            </a:extLst>
          </p:cNvPr>
          <p:cNvSpPr/>
          <p:nvPr userDrawn="1"/>
        </p:nvSpPr>
        <p:spPr>
          <a:xfrm>
            <a:off x="0" y="95688"/>
            <a:ext cx="8515350" cy="744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A7F26B-57C1-4A0B-A7D4-13167B034C77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D114F06-7BAC-413D-9240-A2A09B07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FA9DC-DD78-46AB-8D2F-340940DE3893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CA065-0343-47B1-97FB-011532E10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C38A49-2374-4A69-829C-99FA073E87CF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57662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ist Single Title 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5928B-BEA1-45D4-B1B6-BF086AABC72C}"/>
              </a:ext>
            </a:extLst>
          </p:cNvPr>
          <p:cNvSpPr/>
          <p:nvPr userDrawn="1"/>
        </p:nvSpPr>
        <p:spPr>
          <a:xfrm>
            <a:off x="0" y="0"/>
            <a:ext cx="3616036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DDD407-13A7-4A69-989E-32A845FF1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16103" y="866273"/>
            <a:ext cx="4473605" cy="499769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89806-EE33-4BBC-B33C-CDCFA72AA50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2508" y="866273"/>
            <a:ext cx="3001587" cy="499769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693"/>
            <a:ext cx="8515350" cy="584791"/>
          </a:xfrm>
          <a:noFill/>
        </p:spPr>
        <p:txBody>
          <a:bodyPr lIns="274320" tIns="137160">
            <a:normAutofit/>
          </a:bodyPr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14A2A-A72A-2C41-AD17-E5E18F519E4C}"/>
              </a:ext>
            </a:extLst>
          </p:cNvPr>
          <p:cNvSpPr/>
          <p:nvPr userDrawn="1"/>
        </p:nvSpPr>
        <p:spPr>
          <a:xfrm>
            <a:off x="0" y="95688"/>
            <a:ext cx="8515350" cy="744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A7F26B-57C1-4A0B-A7D4-13167B034C77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D114F06-7BAC-413D-9240-A2A09B07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181501-1423-41E3-A5DA-C34F3B1BC932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1265B-54A4-4679-A853-961CEFD1F1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0C8D4C-BECB-4B38-845E-73D11F978B00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351355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 Single Title Celad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25CA452-4E6F-4BCE-A239-C42B92EB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8515350" cy="737829"/>
          </a:xfrm>
          <a:solidFill>
            <a:schemeClr val="accent3"/>
          </a:solidFill>
        </p:spPr>
        <p:txBody>
          <a:bodyPr lIns="274320" t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90E010-32B5-4A26-B122-CB208E764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1520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B1217-B1EE-4026-9A18-3D0159C0FD0B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613E7A2-8586-455C-B04F-5C4596A4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48B1D4-EEF3-42C7-9A37-13B5DF03D04A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95C44ED-13B6-4575-9141-8FCE8CCDCE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982C7B-C7FD-4FA7-B1A2-050B052865BE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36989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 With Subtitle Celad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20267C-5AC4-4122-BF34-F49AE00B79A2}"/>
              </a:ext>
            </a:extLst>
          </p:cNvPr>
          <p:cNvSpPr/>
          <p:nvPr userDrawn="1"/>
        </p:nvSpPr>
        <p:spPr>
          <a:xfrm>
            <a:off x="0" y="202018"/>
            <a:ext cx="8515350" cy="1127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55D29A-6AC0-4C7D-8728-D1325D74A9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The section title goes on top (orange), in all caps. The slide title goes on the lower line (white) in all caps.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DD919-9EA2-438C-82B9-0E1D3E8EBA07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A638C6-9C54-41E3-B6CA-EE283ED1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20E34E2-BACA-4350-9BAE-0413E487C21B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94221" y="339945"/>
            <a:ext cx="7957001" cy="383949"/>
          </a:xfrm>
        </p:spPr>
        <p:txBody>
          <a:bodyPr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06F964A-1F28-4487-995D-0BBD92620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23894"/>
            <a:ext cx="8515350" cy="605177"/>
          </a:xfrm>
          <a:noFill/>
        </p:spPr>
        <p:txBody>
          <a:bodyPr lIns="274320" tIns="13716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HEADLINE ALL CAPS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A02472-12DC-4203-B092-35CC9022F601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9F1DDBA-DF27-481B-9774-79E5F9E13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40E2A7-CA34-4F25-8064-149BE8193DC3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1383002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ist Single Title Celad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6A3D30D-DE92-4360-8366-5A53DB59E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693"/>
            <a:ext cx="8515350" cy="584791"/>
          </a:xfrm>
          <a:noFill/>
        </p:spPr>
        <p:txBody>
          <a:bodyPr lIns="274320" tIns="137160">
            <a:normAutofit/>
          </a:bodyPr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3F9D3E-C1F5-4069-97B4-1193A5643CF1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2D371F-4544-4138-8695-489C75999398}"/>
              </a:ext>
            </a:extLst>
          </p:cNvPr>
          <p:cNvSpPr/>
          <p:nvPr userDrawn="1"/>
        </p:nvSpPr>
        <p:spPr>
          <a:xfrm>
            <a:off x="0" y="95688"/>
            <a:ext cx="8515350" cy="744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0A97C12-3B2E-4A69-B41D-1779822D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4BE17B0-1A2C-436F-B6C6-61D4AB7BA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5839"/>
            <a:ext cx="7886700" cy="5016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B9FA99-FF2C-44B8-8289-BDFCCC281578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0606BC3-2984-4A8E-8AFC-9B930274E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37CCBC-8BDD-4439-858E-BB3EC960D779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1718293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light- Workspace">
    <p:bg>
      <p:bgPr>
        <a:blipFill dpi="0"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F15A3-EC60-4F33-B09A-EB05A38E034D}"/>
              </a:ext>
            </a:extLst>
          </p:cNvPr>
          <p:cNvSpPr/>
          <p:nvPr userDrawn="1"/>
        </p:nvSpPr>
        <p:spPr>
          <a:xfrm>
            <a:off x="0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5000">
                <a:schemeClr val="bg1">
                  <a:alpha val="9000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42754" y="1907177"/>
            <a:ext cx="5963826" cy="3017520"/>
          </a:xfr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slide is for text that you want to call special attention to. It should be used sparingly and shouldn’t contain much text, just a few lines. To use a different background image: choose one of the slide layouts available, or “format background.” Insert a picture from file (best size is 800x600px), and use the “recolor” function. Choose Dark Teal, in the center of the bottom row.</a:t>
            </a:r>
          </a:p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B35594-F02E-4580-85A2-1C4B9C26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013" y="95693"/>
            <a:ext cx="8251046" cy="910147"/>
          </a:xfrm>
          <a:noFill/>
        </p:spPr>
        <p:txBody>
          <a:bodyPr lIns="274320" tIns="137160">
            <a:normAutofit/>
          </a:bodyPr>
          <a:lstStyle>
            <a:lvl1pPr algn="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E2466-5F0F-4CDD-9C92-A2FE15362109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2909F14-1618-4000-96BE-7859FB70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505B5-59FD-461F-B873-DF9F0E6648C5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81FF4AD-C2C7-482A-B31D-EADFDB64C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6E6018-513B-4D7C-B64B-2F3480202C65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225881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- Camp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7E6D69-1EC9-4A8E-9F1E-4EEEC80B9EA3}"/>
              </a:ext>
            </a:extLst>
          </p:cNvPr>
          <p:cNvSpPr/>
          <p:nvPr userDrawn="1"/>
        </p:nvSpPr>
        <p:spPr>
          <a:xfrm>
            <a:off x="0" y="0"/>
            <a:ext cx="558338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7C608-9D89-4F0B-BBFC-A71D436E94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927" y="1048689"/>
            <a:ext cx="4821382" cy="476062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Asking a question? Try this layout.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4BF0-ECAF-4D9D-AD13-F27BE119D924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9ED187-B487-43B8-A3D6-8D8EC55A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3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Slide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EF92A5-B789-074F-B89E-F4D04FC04D77}"/>
              </a:ext>
            </a:extLst>
          </p:cNvPr>
          <p:cNvSpPr/>
          <p:nvPr userDrawn="1"/>
        </p:nvSpPr>
        <p:spPr>
          <a:xfrm>
            <a:off x="2103438" y="2667334"/>
            <a:ext cx="7043737" cy="187277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Lato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81943" y="2955127"/>
            <a:ext cx="6506482" cy="714376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in all caps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1942" y="3834030"/>
            <a:ext cx="5519057" cy="447448"/>
          </a:xfr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3DD0C-9AA4-4E2C-AB1C-362B5531367D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3D755-387A-4621-BF97-B79969C3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- B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796C45-C44F-854B-AC91-A8A40BE785E7}"/>
              </a:ext>
            </a:extLst>
          </p:cNvPr>
          <p:cNvSpPr/>
          <p:nvPr userDrawn="1"/>
        </p:nvSpPr>
        <p:spPr>
          <a:xfrm>
            <a:off x="0" y="3624263"/>
            <a:ext cx="1822450" cy="2062162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EF92A5-B789-074F-B89E-F4D04FC04D77}"/>
              </a:ext>
            </a:extLst>
          </p:cNvPr>
          <p:cNvSpPr/>
          <p:nvPr userDrawn="1"/>
        </p:nvSpPr>
        <p:spPr>
          <a:xfrm>
            <a:off x="2103438" y="3624263"/>
            <a:ext cx="7043737" cy="2039937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Lato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81943" y="3912057"/>
            <a:ext cx="6506482" cy="714376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in all caps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1942" y="4790960"/>
            <a:ext cx="5519057" cy="447448"/>
          </a:xfr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381B1654-7D43-A947-AA7A-A731650230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3781425"/>
            <a:ext cx="146208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301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F2BB32-C35D-4DA1-A7C4-8B90AEA019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9009" y="2240751"/>
            <a:ext cx="6506482" cy="714376"/>
          </a:xfrm>
        </p:spPr>
        <p:txBody>
          <a:bodyPr anchor="b">
            <a:normAutofit/>
          </a:bodyPr>
          <a:lstStyle>
            <a:lvl1pPr algn="ct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in all caps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ED81E92-2CB1-4867-A8E9-89FEAB6C2F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1907" y="3087687"/>
            <a:ext cx="5500687" cy="62547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In Title Case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F89B55B-EB43-4FCF-AB87-86A0F4C6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6580" y="6356351"/>
            <a:ext cx="455479" cy="382686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36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- Solid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FAED68-0690-4544-93E6-97D3928B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6580" y="6356351"/>
            <a:ext cx="455479" cy="382686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B97922C-1D1A-455B-8DF3-01BE470624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017" y="2645308"/>
            <a:ext cx="6851650" cy="255514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Pull quote text.  This layout is best for longer quotes. Use the photo-decorated pull quote layouts for shorter quotes.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6BA1696-DF1F-41C4-829B-CB657C8442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27536" y="5661959"/>
            <a:ext cx="5519057" cy="447448"/>
          </a:xfrm>
        </p:spPr>
        <p:txBody>
          <a:bodyPr>
            <a:normAutofit/>
          </a:bodyPr>
          <a:lstStyle>
            <a:lvl1pPr marL="0" indent="0" algn="r">
              <a:buNone/>
              <a:defRPr lang="en-US" b="1" i="0" smtClean="0">
                <a:solidFill>
                  <a:schemeClr val="bg1"/>
                </a:solidFill>
                <a:effectLst/>
                <a:latin typeface="Oswald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— Author Name, Author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B6D34D-BDFC-4353-9AB6-94DC17BA38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413" y="-1331123"/>
            <a:ext cx="6506482" cy="714376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in all caps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4332D-8E53-8148-8467-F1CAD022D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47" y="625642"/>
            <a:ext cx="1547774" cy="15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42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8B0840-A8A6-F04A-B47F-69B6F1F2D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5900"/>
            <a:ext cx="8515350" cy="737829"/>
          </a:xfrm>
          <a:solidFill>
            <a:schemeClr val="accent3"/>
          </a:solidFill>
        </p:spPr>
        <p:txBody>
          <a:bodyPr lIns="274320" tIns="137160"/>
          <a:lstStyle/>
          <a:p>
            <a:r>
              <a:rPr lang="en-US" dirty="0"/>
              <a:t>BIOGRAPHIES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9B75AC-D430-5D42-A87A-8800796B829C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422A2C8-C06C-7C4E-8845-5F9A4ACC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43546-62C5-124F-BB05-CA1A87DF77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4513" y="1530185"/>
            <a:ext cx="1807515" cy="176521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5ACD88F-738D-204D-8DC8-C84235F6FE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4513" y="4149150"/>
            <a:ext cx="1805148" cy="176289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355412-3D54-574D-AC8C-2B8EE8C0F8EF}"/>
              </a:ext>
            </a:extLst>
          </p:cNvPr>
          <p:cNvCxnSpPr>
            <a:cxnSpLocks/>
          </p:cNvCxnSpPr>
          <p:nvPr userDrawn="1"/>
        </p:nvCxnSpPr>
        <p:spPr>
          <a:xfrm>
            <a:off x="2522234" y="1391486"/>
            <a:ext cx="1" cy="204260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0424F8D-4BFA-9C4E-9822-B61B814A6F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2874" y="1392238"/>
            <a:ext cx="5822476" cy="30924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Oswald" pitchFamily="2" charset="77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5D533632-2E90-6549-B246-FADA9EB02E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2874" y="1701478"/>
            <a:ext cx="5822476" cy="309240"/>
          </a:xfrm>
        </p:spPr>
        <p:txBody>
          <a:bodyPr>
            <a:noAutofit/>
          </a:bodyPr>
          <a:lstStyle>
            <a:lvl1pPr marL="0" indent="0">
              <a:buNone/>
              <a:defRPr sz="1600" b="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755ADD8-3506-0546-A32D-DDDD26AD73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92441" y="2361555"/>
            <a:ext cx="5822909" cy="107254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Insert biography here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475AD95-6416-D14A-BA5C-EA95571E75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2441" y="2052315"/>
            <a:ext cx="5822909" cy="2676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000" b="1"/>
            </a:lvl1pPr>
            <a:lvl2pPr>
              <a:defRPr sz="1000" b="1"/>
            </a:lvl2pPr>
            <a:lvl3pPr>
              <a:defRPr sz="900" b="1"/>
            </a:lvl3pPr>
            <a:lvl4pPr>
              <a:defRPr sz="800" b="1"/>
            </a:lvl4pPr>
            <a:lvl5pPr>
              <a:defRPr sz="800" b="1"/>
            </a:lvl5pPr>
          </a:lstStyle>
          <a:p>
            <a:pPr lvl="0"/>
            <a:r>
              <a:rPr lang="en-US" dirty="0"/>
              <a:t>Degree 1 | Degree 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0C6BD2-3890-DA42-B1B5-7B23779993D9}"/>
              </a:ext>
            </a:extLst>
          </p:cNvPr>
          <p:cNvCxnSpPr>
            <a:cxnSpLocks/>
          </p:cNvCxnSpPr>
          <p:nvPr userDrawn="1"/>
        </p:nvCxnSpPr>
        <p:spPr>
          <a:xfrm>
            <a:off x="2522233" y="4009295"/>
            <a:ext cx="1" cy="204260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8F96B80-B09D-0F41-BF9A-AEE3708414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92874" y="4004652"/>
            <a:ext cx="5822476" cy="30924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Oswald" pitchFamily="2" charset="77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1445BD0-F3AD-1041-A557-49E841C281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92874" y="4313892"/>
            <a:ext cx="5822476" cy="309240"/>
          </a:xfrm>
        </p:spPr>
        <p:txBody>
          <a:bodyPr>
            <a:noAutofit/>
          </a:bodyPr>
          <a:lstStyle>
            <a:lvl1pPr marL="0" indent="0">
              <a:buNone/>
              <a:defRPr sz="1600" b="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B67704CA-0ECB-CB4E-B0A8-44C0EF83C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92441" y="4984626"/>
            <a:ext cx="5822909" cy="107254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Insert biography here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BAB2C178-E556-8146-862E-1E3F205807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92441" y="4675386"/>
            <a:ext cx="5822909" cy="2676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000" b="1"/>
            </a:lvl1pPr>
            <a:lvl2pPr>
              <a:defRPr sz="1000" b="1"/>
            </a:lvl2pPr>
            <a:lvl3pPr>
              <a:defRPr sz="900" b="1"/>
            </a:lvl3pPr>
            <a:lvl4pPr>
              <a:defRPr sz="800" b="1"/>
            </a:lvl4pPr>
            <a:lvl5pPr>
              <a:defRPr sz="800" b="1"/>
            </a:lvl5pPr>
          </a:lstStyle>
          <a:p>
            <a:pPr lvl="0"/>
            <a:r>
              <a:rPr lang="en-US" dirty="0"/>
              <a:t>Degree 1 | Degree 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AD1746-8D99-4D90-8B5E-DFCB6031EABA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0C7E703-3160-4E54-A15F-1C2D86C1E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C3120B-5E6A-456C-B821-946CF7FE007F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3971587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796C45-C44F-854B-AC91-A8A40BE785E7}"/>
              </a:ext>
            </a:extLst>
          </p:cNvPr>
          <p:cNvSpPr/>
          <p:nvPr userDrawn="1"/>
        </p:nvSpPr>
        <p:spPr>
          <a:xfrm>
            <a:off x="0" y="3624263"/>
            <a:ext cx="1822450" cy="206216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Lato" panose="020F0502020204030203" pitchFamily="34" charset="0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381B1654-7D43-A947-AA7A-A731650230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3781425"/>
            <a:ext cx="146208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2EAC07-4995-45F5-82D9-1451E8462849}"/>
              </a:ext>
            </a:extLst>
          </p:cNvPr>
          <p:cNvSpPr/>
          <p:nvPr userDrawn="1"/>
        </p:nvSpPr>
        <p:spPr>
          <a:xfrm>
            <a:off x="2103438" y="3624263"/>
            <a:ext cx="7043737" cy="2039937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B31CA-7441-401B-BFC7-66B64705EDE1}"/>
              </a:ext>
            </a:extLst>
          </p:cNvPr>
          <p:cNvSpPr txBox="1"/>
          <p:nvPr userDrawn="1"/>
        </p:nvSpPr>
        <p:spPr>
          <a:xfrm>
            <a:off x="2272145" y="3739860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Thank you.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D68F9-C08C-4EEE-9F52-EBFCB67702EC}"/>
              </a:ext>
            </a:extLst>
          </p:cNvPr>
          <p:cNvSpPr txBox="1"/>
          <p:nvPr userDrawn="1"/>
        </p:nvSpPr>
        <p:spPr>
          <a:xfrm>
            <a:off x="5065422" y="3739860"/>
            <a:ext cx="23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CONTACT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753996C-B7F9-4466-A7B6-0577242E6E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5422" y="4062058"/>
            <a:ext cx="3159125" cy="4758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Jane Hanover Doe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3508A9-159C-4901-967F-96C4F0D117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65713" y="4414588"/>
            <a:ext cx="3159125" cy="425013"/>
          </a:xfrm>
        </p:spPr>
        <p:txBody>
          <a:bodyPr>
            <a:normAutofit/>
          </a:bodyPr>
          <a:lstStyle>
            <a:lvl1pPr marL="0" indent="0">
              <a:buNone/>
              <a:defRPr sz="20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04584997-28F2-43A1-BE38-708AEA3DC1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7855" y="4736232"/>
            <a:ext cx="2992870" cy="31034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jdoe@hanoverresearch.com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5F7D5-6FB9-4BF0-BE4A-F9EF1AB7338A}"/>
              </a:ext>
            </a:extLst>
          </p:cNvPr>
          <p:cNvSpPr txBox="1"/>
          <p:nvPr userDrawn="1"/>
        </p:nvSpPr>
        <p:spPr>
          <a:xfrm>
            <a:off x="5065422" y="4736232"/>
            <a:ext cx="398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E: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P: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71B9F2-6459-46FE-AE04-2D230CCC1A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3901" y="5388326"/>
            <a:ext cx="164750" cy="164750"/>
          </a:xfrm>
          <a:prstGeom prst="rect">
            <a:avLst/>
          </a:prstGeom>
        </p:spPr>
      </p:pic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9EEC76D8-878D-4A46-B5AC-320BC58B96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8288" y="5068728"/>
            <a:ext cx="3044825" cy="212725"/>
          </a:xfrm>
        </p:spPr>
        <p:txBody>
          <a:bodyPr>
            <a:no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Xxx-xxx-xxx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BD80B2-1491-4226-A426-02AE3EC1558D}"/>
              </a:ext>
            </a:extLst>
          </p:cNvPr>
          <p:cNvSpPr txBox="1"/>
          <p:nvPr userDrawn="1"/>
        </p:nvSpPr>
        <p:spPr>
          <a:xfrm>
            <a:off x="5348288" y="5313215"/>
            <a:ext cx="304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hanoverresearch.com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9D21D-E202-4A0D-9FB6-449ED231E853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4DB7836-E68B-4AD4-8D8E-AE7410FA412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D0A0E3-BC3A-4D0A-979A-A601732EC13C}"/>
              </a:ext>
            </a:extLst>
          </p:cNvPr>
          <p:cNvCxnSpPr/>
          <p:nvPr userDrawn="1"/>
        </p:nvCxnSpPr>
        <p:spPr>
          <a:xfrm>
            <a:off x="4821383" y="3795280"/>
            <a:ext cx="0" cy="17383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520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itle-B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A5132D-3F8F-49E3-A3DE-55B80BDDA1AB}"/>
              </a:ext>
            </a:extLst>
          </p:cNvPr>
          <p:cNvSpPr/>
          <p:nvPr userDrawn="1"/>
        </p:nvSpPr>
        <p:spPr>
          <a:xfrm>
            <a:off x="0" y="3624263"/>
            <a:ext cx="1822450" cy="206216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A76CA-9E4B-426E-97F6-06156BA25D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3781425"/>
            <a:ext cx="146208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335249-4939-4EF8-A7F8-04791E84FF4F}"/>
              </a:ext>
            </a:extLst>
          </p:cNvPr>
          <p:cNvSpPr/>
          <p:nvPr userDrawn="1"/>
        </p:nvSpPr>
        <p:spPr>
          <a:xfrm>
            <a:off x="2103438" y="3624263"/>
            <a:ext cx="7043737" cy="2039937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A5F3-9220-46F7-8EF7-F4F374BFD54E}"/>
              </a:ext>
            </a:extLst>
          </p:cNvPr>
          <p:cNvSpPr txBox="1"/>
          <p:nvPr userDrawn="1"/>
        </p:nvSpPr>
        <p:spPr>
          <a:xfrm>
            <a:off x="2272145" y="3739860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Thank you.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EBC63-27B6-4ACD-96E9-478827E6B7DF}"/>
              </a:ext>
            </a:extLst>
          </p:cNvPr>
          <p:cNvSpPr txBox="1"/>
          <p:nvPr userDrawn="1"/>
        </p:nvSpPr>
        <p:spPr>
          <a:xfrm>
            <a:off x="5065422" y="3739860"/>
            <a:ext cx="23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CONTACT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4A0D8A-AC85-4E43-B2AB-D6D0F1010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5422" y="4062058"/>
            <a:ext cx="3159125" cy="4758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Jane Hanover Doe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D229631-B842-47EB-BD3B-09EE5C9C40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65713" y="4414588"/>
            <a:ext cx="3159125" cy="425013"/>
          </a:xfrm>
        </p:spPr>
        <p:txBody>
          <a:bodyPr>
            <a:normAutofit/>
          </a:bodyPr>
          <a:lstStyle>
            <a:lvl1pPr marL="0" indent="0">
              <a:buNone/>
              <a:defRPr sz="20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A39B461-DFFA-43BA-BB00-63542B5FD1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7855" y="4736232"/>
            <a:ext cx="2992870" cy="31034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jdoe@hanoverresearch.com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6220B-A1EB-4B69-9380-C7468F7595D4}"/>
              </a:ext>
            </a:extLst>
          </p:cNvPr>
          <p:cNvSpPr txBox="1"/>
          <p:nvPr userDrawn="1"/>
        </p:nvSpPr>
        <p:spPr>
          <a:xfrm>
            <a:off x="5065422" y="4736232"/>
            <a:ext cx="398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E: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P: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2B247F-88C9-4272-B3D9-4AD6370E79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3901" y="5388326"/>
            <a:ext cx="164750" cy="164750"/>
          </a:xfrm>
          <a:prstGeom prst="rect">
            <a:avLst/>
          </a:prstGeom>
        </p:spPr>
      </p:pic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179139A0-6BD3-4333-907E-2465FEE68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8288" y="5068728"/>
            <a:ext cx="3044825" cy="212725"/>
          </a:xfrm>
        </p:spPr>
        <p:txBody>
          <a:bodyPr>
            <a:no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Xxx-xxx-xxx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6A0A4-43A1-4CC3-9889-0BB1955E62D4}"/>
              </a:ext>
            </a:extLst>
          </p:cNvPr>
          <p:cNvSpPr txBox="1"/>
          <p:nvPr userDrawn="1"/>
        </p:nvSpPr>
        <p:spPr>
          <a:xfrm>
            <a:off x="5348288" y="5313215"/>
            <a:ext cx="304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hanoverresearch.com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7AFCC4-2141-4D2C-A4A3-34CCE3C72E1A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A66C8E36-011D-4716-96B9-0EB2B6A21E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C2EFB6-6DCE-4124-9666-F1F97F5E327B}"/>
              </a:ext>
            </a:extLst>
          </p:cNvPr>
          <p:cNvCxnSpPr/>
          <p:nvPr userDrawn="1"/>
        </p:nvCxnSpPr>
        <p:spPr>
          <a:xfrm>
            <a:off x="4821383" y="3795280"/>
            <a:ext cx="0" cy="17383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5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900"/>
            <a:ext cx="8515350" cy="737829"/>
          </a:xfrm>
          <a:solidFill>
            <a:schemeClr val="accent3"/>
          </a:solidFill>
        </p:spPr>
        <p:txBody>
          <a:bodyPr lIns="274320" t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1520"/>
            <a:ext cx="78867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BADD8-C00E-D84E-9A99-B5E798630096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0E7665-5D0A-40A0-8B02-3C4562B57AF9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8EA3884-B790-49BE-B678-629C14CBB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7D5C63-62B8-4EFF-94D4-68454DD9FA32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187552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- Single Title, Presentation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569834D-CC88-5E4B-B635-53C4D017D273}"/>
              </a:ext>
            </a:extLst>
          </p:cNvPr>
          <p:cNvSpPr/>
          <p:nvPr userDrawn="1"/>
        </p:nvSpPr>
        <p:spPr>
          <a:xfrm>
            <a:off x="2246246" y="0"/>
            <a:ext cx="6897756" cy="7021274"/>
          </a:xfrm>
          <a:prstGeom prst="rect">
            <a:avLst/>
          </a:prstGeom>
          <a:gradFill flip="none" rotWithShape="1">
            <a:gsLst>
              <a:gs pos="35000">
                <a:srgbClr val="FFFFFF"/>
              </a:gs>
              <a:gs pos="0">
                <a:schemeClr val="bg1">
                  <a:alpha val="0"/>
                </a:schemeClr>
              </a:gs>
              <a:gs pos="75000">
                <a:schemeClr val="accent2"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900"/>
            <a:ext cx="8515350" cy="737829"/>
          </a:xfrm>
          <a:solidFill>
            <a:schemeClr val="accent3"/>
          </a:solidFill>
        </p:spPr>
        <p:txBody>
          <a:bodyPr lIns="274320" t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152" y="1307939"/>
            <a:ext cx="4927197" cy="47762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BADD8-C00E-D84E-9A99-B5E798630096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F9FC82-6FCB-4764-A56F-2D9978CE2B0E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64D2E0D-95F6-4F3B-AEA7-5BE45E8B45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1ED255-EE66-4409-B9A2-C347DE3CC3A0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349927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B6E6B4-A755-470A-A402-0545B35287F5}"/>
              </a:ext>
            </a:extLst>
          </p:cNvPr>
          <p:cNvSpPr/>
          <p:nvPr userDrawn="1"/>
        </p:nvSpPr>
        <p:spPr>
          <a:xfrm>
            <a:off x="5527964" y="0"/>
            <a:ext cx="3616036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900"/>
            <a:ext cx="8515350" cy="737829"/>
          </a:xfrm>
          <a:solidFill>
            <a:schemeClr val="accent3"/>
          </a:solidFill>
        </p:spPr>
        <p:txBody>
          <a:bodyPr lIns="274320" t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13" y="1274618"/>
            <a:ext cx="4473605" cy="449824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BADD8-C00E-D84E-9A99-B5E798630096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1F8068-44A5-4040-B51A-B4D2AB353D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60472" y="1274618"/>
            <a:ext cx="3001587" cy="449824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22243-3E7B-4034-AF70-F58DD43EF7AF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2EC3DA6-B8F6-498A-BB13-A1A6428D2C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EE0D07-FEF3-4A88-BD21-B7CF5147B73D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62095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B6E6B4-A755-470A-A402-0545B35287F5}"/>
              </a:ext>
            </a:extLst>
          </p:cNvPr>
          <p:cNvSpPr/>
          <p:nvPr userDrawn="1"/>
        </p:nvSpPr>
        <p:spPr>
          <a:xfrm>
            <a:off x="0" y="0"/>
            <a:ext cx="3616036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900"/>
            <a:ext cx="8515350" cy="737829"/>
          </a:xfrm>
          <a:solidFill>
            <a:schemeClr val="accent3"/>
          </a:solidFill>
        </p:spPr>
        <p:txBody>
          <a:bodyPr lIns="274320" t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6103" y="1274618"/>
            <a:ext cx="4473605" cy="449824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BADD8-C00E-D84E-9A99-B5E798630096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1F8068-44A5-4040-B51A-B4D2AB353D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2508" y="1274618"/>
            <a:ext cx="3001587" cy="449824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AFA2E4-6824-4E31-B3B9-45CBD78A867E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6AEFCE-940C-48AC-880B-DD0C0126C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418526-2F4A-4FB3-8817-4623785C5EFB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285117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86519F-9B5A-AA4E-BCA9-0DBE68C0E91F}"/>
              </a:ext>
            </a:extLst>
          </p:cNvPr>
          <p:cNvSpPr/>
          <p:nvPr userDrawn="1"/>
        </p:nvSpPr>
        <p:spPr>
          <a:xfrm>
            <a:off x="0" y="202018"/>
            <a:ext cx="8515350" cy="1127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The section title goes on top (Celadon), in all caps. The slide title goes on the lower line (white) in all caps.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BADD8-C00E-D84E-9A99-B5E798630096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A22E69-C1D5-439C-99B4-87A1D811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02F041-3C5B-427C-948E-89EC6430E27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94221" y="339945"/>
            <a:ext cx="7957001" cy="383949"/>
          </a:xfrm>
        </p:spPr>
        <p:txBody>
          <a:bodyPr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9AD610-3669-4E9F-9121-964EB15595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23894"/>
            <a:ext cx="8515350" cy="605177"/>
          </a:xfrm>
          <a:noFill/>
        </p:spPr>
        <p:txBody>
          <a:bodyPr lIns="274320" tIns="13716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HEADLINE ALL CAPS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B9416C-5BD4-4E17-A17B-9F2FE6F77641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7DB045A-284E-48CE-8390-5E2726982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435DDE-449A-4996-8378-4AAB0E7AE621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526309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- With Subtitle, Presentation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F60CDCC-999F-E948-B0B7-F167E70A3110}"/>
              </a:ext>
            </a:extLst>
          </p:cNvPr>
          <p:cNvSpPr/>
          <p:nvPr userDrawn="1"/>
        </p:nvSpPr>
        <p:spPr>
          <a:xfrm>
            <a:off x="2246246" y="0"/>
            <a:ext cx="6897756" cy="7021274"/>
          </a:xfrm>
          <a:prstGeom prst="rect">
            <a:avLst/>
          </a:prstGeom>
          <a:gradFill flip="none" rotWithShape="1">
            <a:gsLst>
              <a:gs pos="35000">
                <a:srgbClr val="FFFFFF"/>
              </a:gs>
              <a:gs pos="0">
                <a:schemeClr val="bg1">
                  <a:alpha val="0"/>
                </a:schemeClr>
              </a:gs>
              <a:gs pos="75000">
                <a:schemeClr val="accent2"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C4EF6C-E79A-7840-A134-CCB5F5838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152" y="1677957"/>
            <a:ext cx="4927197" cy="47762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6519F-9B5A-AA4E-BCA9-0DBE68C0E91F}"/>
              </a:ext>
            </a:extLst>
          </p:cNvPr>
          <p:cNvSpPr/>
          <p:nvPr userDrawn="1"/>
        </p:nvSpPr>
        <p:spPr>
          <a:xfrm>
            <a:off x="0" y="202018"/>
            <a:ext cx="8515350" cy="1127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BADD8-C00E-D84E-9A99-B5E798630096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A22E69-C1D5-439C-99B4-87A1D811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02F041-3C5B-427C-948E-89EC6430E27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94221" y="339945"/>
            <a:ext cx="7957001" cy="383949"/>
          </a:xfrm>
        </p:spPr>
        <p:txBody>
          <a:bodyPr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9AD610-3669-4E9F-9121-964EB15595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23894"/>
            <a:ext cx="8515350" cy="605177"/>
          </a:xfrm>
          <a:noFill/>
        </p:spPr>
        <p:txBody>
          <a:bodyPr lIns="274320" tIns="13716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HEADLINE ALL CAPS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830D3E-F968-445F-9784-094CB93984A1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B108856-46A4-42EB-AE3D-41C560BE71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D13CEC-6A1D-41E2-9A6A-A74D642AE192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32340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B6E6B4-A755-470A-A402-0545B35287F5}"/>
              </a:ext>
            </a:extLst>
          </p:cNvPr>
          <p:cNvSpPr/>
          <p:nvPr userDrawn="1"/>
        </p:nvSpPr>
        <p:spPr>
          <a:xfrm>
            <a:off x="5527964" y="0"/>
            <a:ext cx="3616036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13" y="1515918"/>
            <a:ext cx="4473605" cy="449824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BADD8-C00E-D84E-9A99-B5E798630096}"/>
              </a:ext>
            </a:extLst>
          </p:cNvPr>
          <p:cNvSpPr/>
          <p:nvPr userDrawn="1"/>
        </p:nvSpPr>
        <p:spPr>
          <a:xfrm>
            <a:off x="8515350" y="6240463"/>
            <a:ext cx="346710" cy="6175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2000" y="6356351"/>
            <a:ext cx="455479" cy="382686"/>
          </a:xfrm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1F8068-44A5-4040-B51A-B4D2AB353D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60472" y="1515918"/>
            <a:ext cx="3001587" cy="449824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B5742-136A-3C49-BDD8-1DBB95A0A679}"/>
              </a:ext>
            </a:extLst>
          </p:cNvPr>
          <p:cNvSpPr/>
          <p:nvPr userDrawn="1"/>
        </p:nvSpPr>
        <p:spPr>
          <a:xfrm>
            <a:off x="0" y="202018"/>
            <a:ext cx="8515350" cy="1127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78A3B10-47D7-FA40-9D4E-A79A2D65E570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194221" y="339945"/>
            <a:ext cx="7957001" cy="383949"/>
          </a:xfrm>
        </p:spPr>
        <p:txBody>
          <a:bodyPr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431035-8DD1-E445-97D1-A0D815F23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23894"/>
            <a:ext cx="8515350" cy="605177"/>
          </a:xfrm>
          <a:noFill/>
        </p:spPr>
        <p:txBody>
          <a:bodyPr lIns="274320" tIns="13716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HEADLINE ALL CAPS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681D2-E6B9-4A5B-A01D-D69413ABE065}"/>
              </a:ext>
            </a:extLst>
          </p:cNvPr>
          <p:cNvCxnSpPr>
            <a:cxnSpLocks/>
          </p:cNvCxnSpPr>
          <p:nvPr userDrawn="1"/>
        </p:nvCxnSpPr>
        <p:spPr>
          <a:xfrm>
            <a:off x="767420" y="6240463"/>
            <a:ext cx="0" cy="49857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8F3A81-FC2F-4E4C-8B8F-575B8B99AF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0" y="6265439"/>
            <a:ext cx="479511" cy="4181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109A13-B744-4ED6-A270-507280F46206}"/>
              </a:ext>
            </a:extLst>
          </p:cNvPr>
          <p:cNvSpPr txBox="1"/>
          <p:nvPr userDrawn="1"/>
        </p:nvSpPr>
        <p:spPr>
          <a:xfrm>
            <a:off x="796915" y="6374334"/>
            <a:ext cx="1878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cap="all" spc="0" baseline="0" dirty="0">
                <a:solidFill>
                  <a:schemeClr val="accent4"/>
                </a:solidFill>
                <a:latin typeface="Lato" panose="020F0502020204030203" pitchFamily="34" charset="0"/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66741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3461AE43-F4A1-4449-B587-275689E404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0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4" r:id="rId2"/>
    <p:sldLayoutId id="2147483662" r:id="rId3"/>
    <p:sldLayoutId id="2147483882" r:id="rId4"/>
    <p:sldLayoutId id="2147483874" r:id="rId5"/>
    <p:sldLayoutId id="2147483876" r:id="rId6"/>
    <p:sldLayoutId id="2147483704" r:id="rId7"/>
    <p:sldLayoutId id="2147483883" r:id="rId8"/>
    <p:sldLayoutId id="2147483884" r:id="rId9"/>
    <p:sldLayoutId id="2147483885" r:id="rId10"/>
    <p:sldLayoutId id="2147483766" r:id="rId11"/>
    <p:sldLayoutId id="2147483915" r:id="rId12"/>
    <p:sldLayoutId id="2147483916" r:id="rId13"/>
    <p:sldLayoutId id="2147483708" r:id="rId14"/>
    <p:sldLayoutId id="2147483712" r:id="rId15"/>
    <p:sldLayoutId id="2147483774" r:id="rId16"/>
    <p:sldLayoutId id="2147483805" r:id="rId17"/>
    <p:sldLayoutId id="2147483860" r:id="rId18"/>
    <p:sldLayoutId id="2147483716" r:id="rId19"/>
    <p:sldLayoutId id="2147483923" r:id="rId20"/>
    <p:sldLayoutId id="2147483783" r:id="rId21"/>
    <p:sldLayoutId id="2147483878" r:id="rId22"/>
    <p:sldLayoutId id="2147483926" r:id="rId23"/>
    <p:sldLayoutId id="2147483867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6EFD-217A-4417-9B3B-61C02B5FC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365" y="3696396"/>
            <a:ext cx="6506482" cy="714376"/>
          </a:xfrm>
        </p:spPr>
        <p:txBody>
          <a:bodyPr>
            <a:noAutofit/>
          </a:bodyPr>
          <a:lstStyle/>
          <a:p>
            <a:r>
              <a:rPr lang="en-US" sz="3200" dirty="0"/>
              <a:t>Institutional Preference Survey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42F40-7C90-45FC-A5C5-0D50B92F3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365" y="4342877"/>
            <a:ext cx="5983328" cy="118308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Prepared for State University of New York College at Old Westbury</a:t>
            </a:r>
          </a:p>
          <a:p>
            <a:r>
              <a:rPr lang="en-US" sz="2400" dirty="0"/>
              <a:t>March 2022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472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BF36-13CD-40E0-9C4F-F7A78F57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9FAA-E27A-46CD-980E-C038A02F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D27F610-48F0-4973-BF0C-5A3449C5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195916"/>
              </p:ext>
            </p:extLst>
          </p:nvPr>
        </p:nvGraphicFramePr>
        <p:xfrm>
          <a:off x="1531088" y="2945651"/>
          <a:ext cx="5816010" cy="3311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86AC2C-F033-46A3-9483-2F7688E1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00" y="1151358"/>
            <a:ext cx="7886700" cy="14465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dirty="0"/>
              <a:t>Roughly 1/3 of respondents reported not knowing their expected out-of-pocket cost to attend SUNY OW.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Roughly 3/4 of non-matriculants’ decision not to enroll pertained to SUNY OW’s annual tuition price and financial aid award.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8C7AF-C1FA-42A4-9527-538430589DA0}"/>
              </a:ext>
            </a:extLst>
          </p:cNvPr>
          <p:cNvSpPr/>
          <p:nvPr/>
        </p:nvSpPr>
        <p:spPr>
          <a:xfrm>
            <a:off x="2035834" y="6350169"/>
            <a:ext cx="64261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Note: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Both charts include responses from non-matriculants only</a:t>
            </a:r>
            <a:r>
              <a:rPr lang="en-US" sz="900" dirty="0">
                <a:solidFill>
                  <a:srgbClr val="1F2021"/>
                </a:solidFill>
                <a:latin typeface="Lato"/>
              </a:rPr>
              <a:t>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  </a:t>
            </a:r>
            <a:endParaRPr lang="en-US" sz="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17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618D3D8-5154-4890-876D-364109406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483657"/>
              </p:ext>
            </p:extLst>
          </p:nvPr>
        </p:nvGraphicFramePr>
        <p:xfrm>
          <a:off x="-390326" y="2682165"/>
          <a:ext cx="5714743" cy="3993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B05700-A8A6-4768-9CE1-CF739370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Enrollment Among Competitors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CC343-B1A2-4F6F-9801-D4E4D582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AC4F182-5B9F-45BB-9FCB-434264E972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3658398"/>
              </p:ext>
            </p:extLst>
          </p:nvPr>
        </p:nvGraphicFramePr>
        <p:xfrm>
          <a:off x="4236440" y="2682164"/>
          <a:ext cx="4756540" cy="3553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CBA39CB-781E-44C9-A52C-51217F18E2D6}"/>
              </a:ext>
            </a:extLst>
          </p:cNvPr>
          <p:cNvSpPr/>
          <p:nvPr/>
        </p:nvSpPr>
        <p:spPr>
          <a:xfrm>
            <a:off x="2035834" y="6350169"/>
            <a:ext cx="642616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Note: An asterisk (*) indicates a statistically significant difference between groups. The question to the right was displayed to non-matriculants who enrolled elsewhere.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± indicates items were displayed to participants who previously reported applying to those institutions.</a:t>
            </a:r>
            <a:endParaRPr lang="en-US" sz="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5F6568-A758-491B-94A2-429CBD71CEF2}"/>
              </a:ext>
            </a:extLst>
          </p:cNvPr>
          <p:cNvSpPr txBox="1">
            <a:spLocks/>
          </p:cNvSpPr>
          <p:nvPr/>
        </p:nvSpPr>
        <p:spPr>
          <a:xfrm>
            <a:off x="578316" y="1153452"/>
            <a:ext cx="7886700" cy="1528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More non-matriculants applied to Stony Brook University (50%) than to any other listed institution, but less than 1/10 chose Stony Brook.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67% of non-matriculants chose institutions outside of SUNY OW’s selected competitor group including Malloy and Howard University.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842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A16-4DFC-4F09-B599-E3D53C4F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7F235-663E-471A-AEF8-CE0E56A23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6" y="1146252"/>
            <a:ext cx="7886700" cy="152871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/>
              <a:t>Non-matriculants are significantly more likely to report COVID-related impacts to their college plans.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50% of surveyed non-matriculants indicate that COVID-19 impacted their higher education plans for the Fall 2021 term, compared to roughly 1/4 of matriculants (28%).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/>
              <a:t>SUNY OW’s vaccine requirement had little impact on students’ enrollment decisions.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For most applicants, SUNY OW’s vaccine requirement had no impact on the likelihood of enrollment (56%), and it increased the likelihood of enrollment for just over one-quarter of participants (27%).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00F20-5CD8-422E-BE99-2FABE7AD7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69F8-6A68-4257-A270-BAB4AEF3170D}"/>
              </a:ext>
            </a:extLst>
          </p:cNvPr>
          <p:cNvSpPr/>
          <p:nvPr/>
        </p:nvSpPr>
        <p:spPr>
          <a:xfrm>
            <a:off x="2035834" y="6371886"/>
            <a:ext cx="633178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Note: An asterisk (*) indicates a statistically significant difference between groups.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34D4CBA-26B8-49C1-9F48-901E07F9B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55395"/>
              </p:ext>
            </p:extLst>
          </p:nvPr>
        </p:nvGraphicFramePr>
        <p:xfrm>
          <a:off x="589324" y="2794958"/>
          <a:ext cx="3058603" cy="3247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83AF587-87B5-4DD1-8735-9EAB69A187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126393"/>
              </p:ext>
            </p:extLst>
          </p:nvPr>
        </p:nvGraphicFramePr>
        <p:xfrm>
          <a:off x="3733101" y="2794958"/>
          <a:ext cx="5027141" cy="3333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322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10D3-E67A-4910-B7C9-265F499D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as a result of COVID-19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B641F-21CA-43D0-B7D7-69A67C5B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4C1AD51-6C43-431A-B64D-694DAB829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36006"/>
              </p:ext>
            </p:extLst>
          </p:nvPr>
        </p:nvGraphicFramePr>
        <p:xfrm>
          <a:off x="5801540" y="3086215"/>
          <a:ext cx="3103275" cy="3140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03F83C4-BCE9-4309-8F2A-CA117095C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770697"/>
              </p:ext>
            </p:extLst>
          </p:nvPr>
        </p:nvGraphicFramePr>
        <p:xfrm>
          <a:off x="-1647606" y="3111151"/>
          <a:ext cx="7668883" cy="3224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08631BA-C3A8-4D9A-AA2D-C079FD37567D}"/>
              </a:ext>
            </a:extLst>
          </p:cNvPr>
          <p:cNvSpPr/>
          <p:nvPr/>
        </p:nvSpPr>
        <p:spPr>
          <a:xfrm>
            <a:off x="2035834" y="6371886"/>
            <a:ext cx="6331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Note: An asterisk (*) indicates a statistically significant difference between groups.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† indicates that item text has been truncated for chart legibility. The chart to the right includes the two most-selected items.</a:t>
            </a:r>
            <a:endParaRPr lang="en-US" sz="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03DAF1-B287-4EE7-9F75-D2164638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6" y="1146252"/>
            <a:ext cx="7886700" cy="179430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dirty="0"/>
              <a:t>Non-matriculants are nearly twice as likely as matriculants to have enrolled at a less expensive college or university in response to the pandemic (52% compared to 28%).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836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3D9FF-8ECE-4422-8694-0FBC4C24F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4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041DD-8EBA-4E69-9BE3-3727254F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AFA90C-29EA-2210-D34D-09D41A36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27" y="1617349"/>
            <a:ext cx="9241654" cy="5240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E09814-6897-8805-95D7-3ACAC1D10FE1}"/>
              </a:ext>
            </a:extLst>
          </p:cNvPr>
          <p:cNvSpPr txBox="1"/>
          <p:nvPr/>
        </p:nvSpPr>
        <p:spPr>
          <a:xfrm>
            <a:off x="1704513" y="523783"/>
            <a:ext cx="616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One Innovation to Address Affordability</a:t>
            </a:r>
          </a:p>
        </p:txBody>
      </p:sp>
    </p:spTree>
    <p:extLst>
      <p:ext uri="{BB962C8B-B14F-4D97-AF65-F5344CB8AC3E}">
        <p14:creationId xmlns:p14="http://schemas.microsoft.com/office/powerpoint/2010/main" val="19976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B37D-B25E-E514-8356-ED5DFDC9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7" y="301369"/>
            <a:ext cx="8515350" cy="737829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Produced  Financial Aid sheet Oct. 2021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59493-51FB-46C9-AA31-39BE20253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949787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BB208-2918-E5BF-EE12-BE8CD2AD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18989-ACE1-8D95-1BA6-E33BCF65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3057525"/>
            <a:ext cx="49815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6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2268-F28D-420F-8A9E-AF18AB6E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600" b="1" dirty="0"/>
            </a:br>
            <a:r>
              <a:rPr lang="en-US" sz="3600" b="1" dirty="0"/>
              <a:t>Demand is Strong</a:t>
            </a:r>
            <a:br>
              <a:rPr lang="en-US" sz="3600" b="1" dirty="0"/>
            </a:b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437BD39-B357-2334-0976-09D85A1DF0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5149" y="2621121"/>
          <a:ext cx="5473702" cy="1950720"/>
        </p:xfrm>
        <a:graphic>
          <a:graphicData uri="http://schemas.openxmlformats.org/drawingml/2006/table">
            <a:tbl>
              <a:tblPr/>
              <a:tblGrid>
                <a:gridCol w="609247">
                  <a:extLst>
                    <a:ext uri="{9D8B030D-6E8A-4147-A177-3AD203B41FA5}">
                      <a16:colId xmlns:a16="http://schemas.microsoft.com/office/drawing/2014/main" val="1796292304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1930330464"/>
                    </a:ext>
                  </a:extLst>
                </a:gridCol>
                <a:gridCol w="1078874">
                  <a:extLst>
                    <a:ext uri="{9D8B030D-6E8A-4147-A177-3AD203B41FA5}">
                      <a16:colId xmlns:a16="http://schemas.microsoft.com/office/drawing/2014/main" val="2837109397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1883208751"/>
                    </a:ext>
                  </a:extLst>
                </a:gridCol>
                <a:gridCol w="888485">
                  <a:extLst>
                    <a:ext uri="{9D8B030D-6E8A-4147-A177-3AD203B41FA5}">
                      <a16:colId xmlns:a16="http://schemas.microsoft.com/office/drawing/2014/main" val="566052169"/>
                    </a:ext>
                  </a:extLst>
                </a:gridCol>
                <a:gridCol w="790117">
                  <a:extLst>
                    <a:ext uri="{9D8B030D-6E8A-4147-A177-3AD203B41FA5}">
                      <a16:colId xmlns:a16="http://schemas.microsoft.com/office/drawing/2014/main" val="1958374623"/>
                    </a:ext>
                  </a:extLst>
                </a:gridCol>
                <a:gridCol w="888485">
                  <a:extLst>
                    <a:ext uri="{9D8B030D-6E8A-4147-A177-3AD203B41FA5}">
                      <a16:colId xmlns:a16="http://schemas.microsoft.com/office/drawing/2014/main" val="259768192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Deposits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 Year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Sp. Category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deposits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947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580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90% increase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20% increase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327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 decrease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7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 decrease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611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2019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536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 decrease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 decrease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479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2018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FY ever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1323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75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of 5/3/22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24653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0A29-7C77-40EF-A783-516DB9BE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83636F-EED4-893C-B52F-DEF60394A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0832"/>
            <a:ext cx="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A24C4-FD93-1397-DDB7-CF5C31E72261}"/>
              </a:ext>
            </a:extLst>
          </p:cNvPr>
          <p:cNvSpPr txBox="1"/>
          <p:nvPr/>
        </p:nvSpPr>
        <p:spPr>
          <a:xfrm>
            <a:off x="1358284" y="1748901"/>
            <a:ext cx="66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Five-year, year over year comparison of deposits levels as of 5/3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0265-2B9C-103E-A9D0-25FB679501A7}"/>
              </a:ext>
            </a:extLst>
          </p:cNvPr>
          <p:cNvSpPr txBox="1"/>
          <p:nvPr/>
        </p:nvSpPr>
        <p:spPr>
          <a:xfrm>
            <a:off x="1835149" y="4839534"/>
            <a:ext cx="5968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Admissions hosted more than 1,069 guests in April 2022:</a:t>
            </a:r>
          </a:p>
          <a:p>
            <a:endParaRPr lang="en-US" dirty="0"/>
          </a:p>
          <a:p>
            <a:r>
              <a:rPr lang="en-US" dirty="0"/>
              <a:t>13 group tours, many from NYC schools</a:t>
            </a:r>
          </a:p>
          <a:p>
            <a:r>
              <a:rPr lang="en-US" dirty="0"/>
              <a:t>6 weekend tours including 4/9/22 </a:t>
            </a:r>
          </a:p>
          <a:p>
            <a:r>
              <a:rPr lang="en-US" dirty="0"/>
              <a:t>3 NYC events at SUNY Global</a:t>
            </a:r>
          </a:p>
        </p:txBody>
      </p:sp>
    </p:spTree>
    <p:extLst>
      <p:ext uri="{BB962C8B-B14F-4D97-AF65-F5344CB8AC3E}">
        <p14:creationId xmlns:p14="http://schemas.microsoft.com/office/powerpoint/2010/main" val="426977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342E8F-7D74-47DC-AE4F-33316EE7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45" y="1871331"/>
            <a:ext cx="8515350" cy="5167598"/>
          </a:xfrm>
        </p:spPr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594E"/>
              </a:buClr>
              <a:buSzTx/>
              <a:buFont typeface="Lato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00594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Key Objectives</a:t>
            </a:r>
          </a:p>
          <a:p>
            <a:pPr marL="171450" marR="0" lvl="0" indent="-171450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594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Identify factors that contribute to students’ enrollment decisions</a:t>
            </a:r>
            <a:r>
              <a:rPr lang="en-US" sz="1800" dirty="0">
                <a:solidFill>
                  <a:srgbClr val="1F2021"/>
                </a:solidFill>
                <a:latin typeface="Lato"/>
              </a:rPr>
              <a:t>.</a:t>
            </a:r>
          </a:p>
          <a:p>
            <a:pPr marL="171450" marR="0" lvl="0" indent="-171450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594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Determine which competitors non-matriculants have ultimately chosen and what guided these enrollment choices.</a:t>
            </a:r>
          </a:p>
          <a:p>
            <a:pPr marL="171450" marR="0" lvl="0" indent="-17145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594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Evaluate the impact of COVID-19 on students’ higher education plans for the Fall 2021 term. </a:t>
            </a:r>
          </a:p>
          <a:p>
            <a:pPr marR="0" lvl="0" algn="just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594E"/>
              </a:buClr>
              <a:buSzTx/>
              <a:tabLst/>
              <a:defRPr/>
            </a:pP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rgbClr val="00594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594E"/>
              </a:buClr>
              <a:buSzTx/>
              <a:tabLst/>
              <a:defRPr/>
            </a:pPr>
            <a:endParaRPr lang="en-US" sz="1800" b="1" cap="all" dirty="0">
              <a:solidFill>
                <a:srgbClr val="00594E"/>
              </a:solidFill>
              <a:latin typeface="Lato"/>
            </a:endParaRPr>
          </a:p>
          <a:p>
            <a:pPr marR="0" lvl="0" algn="just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594E"/>
              </a:buClr>
              <a:buSzTx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00594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Survey Sample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594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1F2021"/>
                </a:solidFill>
                <a:latin typeface="Lato"/>
              </a:rPr>
              <a:t>213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responses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C7406-3E3F-4073-9939-823D9C67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512C5C-7E24-446C-BED4-A2AF6A34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</a:t>
            </a:r>
            <a:br>
              <a:rPr lang="en-US" sz="3200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0A1AEB5-BB99-43DE-9753-0293907804B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94221" y="339945"/>
            <a:ext cx="7957001" cy="78710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9125-A4DD-4812-BCBB-D0DFF555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64C9B-53C1-4794-8BE7-10A0B455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74CDFD8-5438-4BBB-8A1C-C942E5E13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3685110"/>
              </p:ext>
            </p:extLst>
          </p:nvPr>
        </p:nvGraphicFramePr>
        <p:xfrm>
          <a:off x="228600" y="776361"/>
          <a:ext cx="4343399" cy="265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6024110-5314-4782-9E27-93302C44E8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437758"/>
              </p:ext>
            </p:extLst>
          </p:nvPr>
        </p:nvGraphicFramePr>
        <p:xfrm>
          <a:off x="1039483" y="3624161"/>
          <a:ext cx="7065032" cy="265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70B63D2-B624-43BA-BD98-FFBA188351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038122"/>
              </p:ext>
            </p:extLst>
          </p:nvPr>
        </p:nvGraphicFramePr>
        <p:xfrm>
          <a:off x="4643950" y="776361"/>
          <a:ext cx="4347649" cy="265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6690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F36C-8FCC-4E7F-9D24-B33C4E94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Respondent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34C01-C4FE-4CFD-9971-8B0EDA91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002671F-9FB0-4570-B6DE-676758940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493277"/>
              </p:ext>
            </p:extLst>
          </p:nvPr>
        </p:nvGraphicFramePr>
        <p:xfrm>
          <a:off x="832135" y="972191"/>
          <a:ext cx="3505200" cy="1134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109">
                  <a:extLst>
                    <a:ext uri="{9D8B030D-6E8A-4147-A177-3AD203B41FA5}">
                      <a16:colId xmlns:a16="http://schemas.microsoft.com/office/drawing/2014/main" val="96523392"/>
                    </a:ext>
                  </a:extLst>
                </a:gridCol>
                <a:gridCol w="531091">
                  <a:extLst>
                    <a:ext uri="{9D8B030D-6E8A-4147-A177-3AD203B41FA5}">
                      <a16:colId xmlns:a16="http://schemas.microsoft.com/office/drawing/2014/main" val="955964717"/>
                    </a:ext>
                  </a:extLst>
                </a:gridCol>
              </a:tblGrid>
              <a:tr h="87271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 (n=203)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032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43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42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Non-binary/Gender non-conforming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538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listed/Prefer to self-describe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74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Prefer not to respond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8970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174928E-E7A7-4AE4-B3D6-C5F88B891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727659"/>
              </p:ext>
            </p:extLst>
          </p:nvPr>
        </p:nvGraphicFramePr>
        <p:xfrm>
          <a:off x="832135" y="2211953"/>
          <a:ext cx="3505200" cy="186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109">
                  <a:extLst>
                    <a:ext uri="{9D8B030D-6E8A-4147-A177-3AD203B41FA5}">
                      <a16:colId xmlns:a16="http://schemas.microsoft.com/office/drawing/2014/main" val="96523392"/>
                    </a:ext>
                  </a:extLst>
                </a:gridCol>
                <a:gridCol w="531091">
                  <a:extLst>
                    <a:ext uri="{9D8B030D-6E8A-4147-A177-3AD203B41FA5}">
                      <a16:colId xmlns:a16="http://schemas.microsoft.com/office/drawing/2014/main" val="95596471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Race/Ethnicity (n=203)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032656"/>
                  </a:ext>
                </a:extLst>
              </a:tr>
              <a:tr h="81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American Indian or Alaska Native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43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Asian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42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Black or African American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32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Hispanic/Latino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75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Eastern or North African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333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Native Hawaiian or Other Pacific Islander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07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4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listed/Prefer to self-describe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12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Prefer not to respond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20459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909255-0DAC-4E8D-BD25-38E525F45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2794"/>
              </p:ext>
            </p:extLst>
          </p:nvPr>
        </p:nvGraphicFramePr>
        <p:xfrm>
          <a:off x="4951979" y="966062"/>
          <a:ext cx="3510021" cy="146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930">
                  <a:extLst>
                    <a:ext uri="{9D8B030D-6E8A-4147-A177-3AD203B41FA5}">
                      <a16:colId xmlns:a16="http://schemas.microsoft.com/office/drawing/2014/main" val="96523392"/>
                    </a:ext>
                  </a:extLst>
                </a:gridCol>
                <a:gridCol w="531091">
                  <a:extLst>
                    <a:ext uri="{9D8B030D-6E8A-4147-A177-3AD203B41FA5}">
                      <a16:colId xmlns:a16="http://schemas.microsoft.com/office/drawing/2014/main" val="955964717"/>
                    </a:ext>
                  </a:extLst>
                </a:gridCol>
              </a:tblGrid>
              <a:tr h="90784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Employment (n=203)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032656"/>
                  </a:ext>
                </a:extLst>
              </a:tr>
              <a:tr h="81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Employed part-time while attending school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43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Not employed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42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Employed full-time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32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Prefer not to respond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75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Employed part-time and not attending school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&lt;1%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333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Other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2549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CE626A-DE7B-474F-87E6-04430B3F9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59856"/>
              </p:ext>
            </p:extLst>
          </p:nvPr>
        </p:nvGraphicFramePr>
        <p:xfrm>
          <a:off x="832135" y="4203059"/>
          <a:ext cx="3505200" cy="168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109">
                  <a:extLst>
                    <a:ext uri="{9D8B030D-6E8A-4147-A177-3AD203B41FA5}">
                      <a16:colId xmlns:a16="http://schemas.microsoft.com/office/drawing/2014/main" val="96523392"/>
                    </a:ext>
                  </a:extLst>
                </a:gridCol>
                <a:gridCol w="531091">
                  <a:extLst>
                    <a:ext uri="{9D8B030D-6E8A-4147-A177-3AD203B41FA5}">
                      <a16:colId xmlns:a16="http://schemas.microsoft.com/office/drawing/2014/main" val="95596471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Household Income (n=203)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032656"/>
                  </a:ext>
                </a:extLst>
              </a:tr>
              <a:tr h="81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Under $25,000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43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$25,000 to $49,999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42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$50,000 to $74,999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32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$75,000 to $99,999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75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$100,000 to $149,999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333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$150,000 to $199,999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07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$200,000 or more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4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Prefer not to respond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1244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A15CBE8-DBCA-4581-9577-483BAE90F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11680"/>
              </p:ext>
            </p:extLst>
          </p:nvPr>
        </p:nvGraphicFramePr>
        <p:xfrm>
          <a:off x="5016381" y="2625373"/>
          <a:ext cx="3398307" cy="129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216">
                  <a:extLst>
                    <a:ext uri="{9D8B030D-6E8A-4147-A177-3AD203B41FA5}">
                      <a16:colId xmlns:a16="http://schemas.microsoft.com/office/drawing/2014/main" val="96523392"/>
                    </a:ext>
                  </a:extLst>
                </a:gridCol>
                <a:gridCol w="531091">
                  <a:extLst>
                    <a:ext uri="{9D8B030D-6E8A-4147-A177-3AD203B41FA5}">
                      <a16:colId xmlns:a16="http://schemas.microsoft.com/office/drawing/2014/main" val="955964717"/>
                    </a:ext>
                  </a:extLst>
                </a:gridCol>
              </a:tblGrid>
              <a:tr h="106731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your parent(s) graduate from college?</a:t>
                      </a:r>
                    </a:p>
                    <a:p>
                      <a:pPr marL="0" algn="l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(n=203)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032656"/>
                  </a:ext>
                </a:extLst>
              </a:tr>
              <a:tr h="190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43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Yes, one parent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Lato" panose="020F0502020204030203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42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Yes, both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32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Prefer not to respond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75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Don't know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333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3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6F1F-EF00-4504-B615-36666943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HANOVER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3216-DC7D-472B-ACF9-58D9692C6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82" y="1146457"/>
            <a:ext cx="8015018" cy="5102743"/>
          </a:xfrm>
        </p:spPr>
        <p:txBody>
          <a:bodyPr>
            <a:normAutofit/>
          </a:bodyPr>
          <a:lstStyle/>
          <a:p>
            <a:pPr marL="801688" indent="-171450">
              <a:buSzPct val="115000"/>
            </a:pPr>
            <a:r>
              <a:rPr lang="en-US" sz="1800" dirty="0"/>
              <a:t>Improve financial aid communications to ensure that students are aware of their expected out-of-pocket cost. </a:t>
            </a:r>
          </a:p>
          <a:p>
            <a:pPr marL="915988" indent="-285750">
              <a:buSzPct val="115000"/>
            </a:pPr>
            <a:r>
              <a:rPr lang="en-US" sz="1800" dirty="0"/>
              <a:t>Improve marketing messaging and differentiation among OW’s academic offerings to better convey SUNY OW’s academic fit.</a:t>
            </a:r>
          </a:p>
          <a:p>
            <a:pPr marL="915988" indent="-285750">
              <a:buSzPct val="115000"/>
            </a:pPr>
            <a:r>
              <a:rPr lang="en-US" sz="1800" dirty="0"/>
              <a:t>Highlight SUNY OW’s affordability, value for the cost, and overall quality in marketing collateral.</a:t>
            </a:r>
          </a:p>
          <a:p>
            <a:pPr marL="915988" indent="-285750">
              <a:buSzPct val="115000"/>
            </a:pPr>
            <a:endParaRPr lang="en-US" sz="1800" dirty="0"/>
          </a:p>
          <a:p>
            <a:pPr marL="915988" indent="-285750">
              <a:buSzPct val="115000"/>
            </a:pPr>
            <a:endParaRPr lang="en-US" sz="1800" dirty="0"/>
          </a:p>
          <a:p>
            <a:pPr marL="915988" indent="-285750">
              <a:buSzPct val="115000"/>
            </a:pPr>
            <a:endParaRPr lang="en-US" sz="1800" dirty="0"/>
          </a:p>
          <a:p>
            <a:pPr marL="630238" indent="0">
              <a:buSzPct val="115000"/>
              <a:buNone/>
            </a:pPr>
            <a:r>
              <a:rPr lang="en-US" sz="1800" b="1" dirty="0"/>
              <a:t>Longer term</a:t>
            </a:r>
          </a:p>
          <a:p>
            <a:pPr marL="915988" indent="-285750">
              <a:buSzPct val="115000"/>
            </a:pPr>
            <a:r>
              <a:rPr lang="en-US" sz="1800" dirty="0"/>
              <a:t>Optimize financial aid awards – institutional aid very limited at this time. Fundraising required.</a:t>
            </a:r>
          </a:p>
          <a:p>
            <a:pPr marL="915988" indent="-285750">
              <a:buSzPct val="115000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EA9A2-0AE4-4D77-8DAB-BEC9F08B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Graphic 11" descr="Diploma roll with solid fill">
            <a:extLst>
              <a:ext uri="{FF2B5EF4-FFF2-40B4-BE49-F238E27FC236}">
                <a16:creationId xmlns:a16="http://schemas.microsoft.com/office/drawing/2014/main" id="{C11FF1FA-EC05-4982-A0DD-99ED9D70B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36" y="1900725"/>
            <a:ext cx="731520" cy="731520"/>
          </a:xfrm>
          <a:prstGeom prst="rect">
            <a:avLst/>
          </a:prstGeom>
        </p:spPr>
      </p:pic>
      <p:pic>
        <p:nvPicPr>
          <p:cNvPr id="14" name="Graphic 13" descr="Piggy Bank with solid fill">
            <a:extLst>
              <a:ext uri="{FF2B5EF4-FFF2-40B4-BE49-F238E27FC236}">
                <a16:creationId xmlns:a16="http://schemas.microsoft.com/office/drawing/2014/main" id="{B9E1B641-9519-4524-BE00-8390C458F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436" y="4980023"/>
            <a:ext cx="731520" cy="731520"/>
          </a:xfrm>
          <a:prstGeom prst="rect">
            <a:avLst/>
          </a:prstGeom>
        </p:spPr>
      </p:pic>
      <p:pic>
        <p:nvPicPr>
          <p:cNvPr id="8" name="Graphic 7" descr="Megaphone with solid fill">
            <a:extLst>
              <a:ext uri="{FF2B5EF4-FFF2-40B4-BE49-F238E27FC236}">
                <a16:creationId xmlns:a16="http://schemas.microsoft.com/office/drawing/2014/main" id="{E25D1D7C-2869-4C76-8C06-F0BC9FEDB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020" y="2490790"/>
            <a:ext cx="731520" cy="731520"/>
          </a:xfrm>
          <a:prstGeom prst="rect">
            <a:avLst/>
          </a:prstGeom>
        </p:spPr>
      </p:pic>
      <p:pic>
        <p:nvPicPr>
          <p:cNvPr id="9" name="Graphic 8" descr="Piggy Bank with solid fill">
            <a:extLst>
              <a:ext uri="{FF2B5EF4-FFF2-40B4-BE49-F238E27FC236}">
                <a16:creationId xmlns:a16="http://schemas.microsoft.com/office/drawing/2014/main" id="{4C86938E-3934-40C7-AF8A-36BA4A130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436" y="1025117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1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265B-0DD6-486A-885D-A11BD928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decision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7EEF-386D-47F2-8E4B-8A4BD65A3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00" y="1147069"/>
            <a:ext cx="7886700" cy="194367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dirty="0"/>
              <a:t>Our matriculants place the greatest importance on proximity to home.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800" dirty="0"/>
              <a:t>Non-matriculants value financial aid packages more highly.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46D98-D20A-4020-BC27-288A55E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6415A-9748-436D-9978-A340195A5F40}"/>
              </a:ext>
            </a:extLst>
          </p:cNvPr>
          <p:cNvSpPr/>
          <p:nvPr/>
        </p:nvSpPr>
        <p:spPr>
          <a:xfrm>
            <a:off x="1975449" y="6331599"/>
            <a:ext cx="6539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Note: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The chart includes the five most-selected items by each group. </a:t>
            </a:r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 asterisk (*) indicates a statistically significant difference between groups.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† indicates that item text has been truncated for chart legibility. </a:t>
            </a:r>
            <a:endParaRPr lang="en-US" sz="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795A9A9-DA20-42F8-88B7-7691675E8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391470"/>
              </p:ext>
            </p:extLst>
          </p:nvPr>
        </p:nvGraphicFramePr>
        <p:xfrm>
          <a:off x="203516" y="2648310"/>
          <a:ext cx="8108317" cy="348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716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8E78-B3FF-45CD-A220-090D3F3A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decision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85488-B98D-488D-811F-CC9F22C6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A9FD1-EC94-4000-B67C-8F921648161F}"/>
              </a:ext>
            </a:extLst>
          </p:cNvPr>
          <p:cNvSpPr/>
          <p:nvPr/>
        </p:nvSpPr>
        <p:spPr>
          <a:xfrm>
            <a:off x="2035834" y="6353316"/>
            <a:ext cx="63490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Note: An asterisk (*) indicates a statistically significant difference between groups.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† indicates that item text has been truncated for chart legibility. The question to the left was only displayed to non-matriculants who reported receiving a financial aid offer from SUNY OW.</a:t>
            </a:r>
            <a:endParaRPr lang="en-US" sz="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5DC2CD-B738-4537-B2C1-72152434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00" y="1150265"/>
            <a:ext cx="7886700" cy="179429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/>
              <a:t>Nearly 2/3 of matriculants: affordability (65%) and closeness to family/home (63%). 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Most non-matriculants: </a:t>
            </a:r>
            <a:r>
              <a:rPr lang="en-US" sz="1800" u="sng" dirty="0"/>
              <a:t>good fit for what they want to study</a:t>
            </a:r>
            <a:r>
              <a:rPr lang="en-US" sz="1800" dirty="0"/>
              <a:t> (66%).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D297C4-1D8C-419B-BCB9-898A74258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206549"/>
              </p:ext>
            </p:extLst>
          </p:nvPr>
        </p:nvGraphicFramePr>
        <p:xfrm>
          <a:off x="922946" y="2932945"/>
          <a:ext cx="7701878" cy="2585104"/>
        </p:xfrm>
        <a:graphic>
          <a:graphicData uri="http://schemas.openxmlformats.org/drawingml/2006/table">
            <a:tbl>
              <a:tblPr/>
              <a:tblGrid>
                <a:gridCol w="4544402">
                  <a:extLst>
                    <a:ext uri="{9D8B030D-6E8A-4147-A177-3AD203B41FA5}">
                      <a16:colId xmlns:a16="http://schemas.microsoft.com/office/drawing/2014/main" val="133271677"/>
                    </a:ext>
                  </a:extLst>
                </a:gridCol>
                <a:gridCol w="1578738">
                  <a:extLst>
                    <a:ext uri="{9D8B030D-6E8A-4147-A177-3AD203B41FA5}">
                      <a16:colId xmlns:a16="http://schemas.microsoft.com/office/drawing/2014/main" val="1473605697"/>
                    </a:ext>
                  </a:extLst>
                </a:gridCol>
                <a:gridCol w="1578738">
                  <a:extLst>
                    <a:ext uri="{9D8B030D-6E8A-4147-A177-3AD203B41FA5}">
                      <a16:colId xmlns:a16="http://schemas.microsoft.com/office/drawing/2014/main" val="2930703618"/>
                    </a:ext>
                  </a:extLst>
                </a:gridCol>
              </a:tblGrid>
              <a:tr h="238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Why did you decide to enroll at [SUNY OW/your current university]? Please select all that apply.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Matriculant</a:t>
                      </a:r>
                      <a:b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(n=144) 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Non-Matriculant</a:t>
                      </a:r>
                      <a:b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(n=50) 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930686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Affordability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8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65%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5D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50%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7F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571165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Close to my family/home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63%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0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56%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1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34129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Good fit for what I want to study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8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54%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75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66%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685911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Provides good value for the money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41%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34%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76370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Flexible transfer credit policies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8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38%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B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28%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3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7298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Offered a good financial aid package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202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†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*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34%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5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</a:rPr>
                        <a:t>54%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7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13338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Close to where I want to live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8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30%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A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30%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AE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34566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Positive experience with the application process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29%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0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34%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205648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Availability or diversity of extracurricular activities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8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17%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C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24%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BD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11341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 friend or relative was attending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17%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C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1F2021"/>
                          </a:solidFill>
                          <a:effectLst/>
                          <a:latin typeface="Lato" panose="020F0502020204030203" pitchFamily="34" charset="0"/>
                        </a:rPr>
                        <a:t>22%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1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737090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Campus social life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8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9%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0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18%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B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975399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Highest-ranked school to which I was accepted*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5%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14%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27687"/>
                  </a:ext>
                </a:extLst>
              </a:tr>
              <a:tr h="132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Offered a spot on an athletics team</a:t>
                      </a:r>
                    </a:p>
                  </a:txBody>
                  <a:tcPr marL="5036" marR="5036" marT="5036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C8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F0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2%</a:t>
                      </a:r>
                    </a:p>
                  </a:txBody>
                  <a:tcPr marL="5036" marR="5036" marT="50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F0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27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16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39D4B-1EA0-41A7-A565-1321EBAF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Students’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BD8FF-E0F7-4CEA-9D9E-39944885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1B5347-6972-4612-AD37-BFF16452EA0C}"/>
              </a:ext>
            </a:extLst>
          </p:cNvPr>
          <p:cNvSpPr/>
          <p:nvPr/>
        </p:nvSpPr>
        <p:spPr>
          <a:xfrm>
            <a:off x="2006502" y="6353316"/>
            <a:ext cx="64261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endParaRPr lang="en-US" sz="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CA83A92-EB0C-4A83-9550-91FE97463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745884"/>
              </p:ext>
            </p:extLst>
          </p:nvPr>
        </p:nvGraphicFramePr>
        <p:xfrm>
          <a:off x="839972" y="3037008"/>
          <a:ext cx="7038753" cy="3605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74C2D9-FFFB-4215-AB38-8C31E8C9BAA9}"/>
              </a:ext>
            </a:extLst>
          </p:cNvPr>
          <p:cNvSpPr txBox="1">
            <a:spLocks/>
          </p:cNvSpPr>
          <p:nvPr/>
        </p:nvSpPr>
        <p:spPr>
          <a:xfrm>
            <a:off x="545968" y="1093336"/>
            <a:ext cx="7886700" cy="1943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Transfer students - heavily influenced by alignment with their academic interests and transfer credit policies.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Transfer applicants who applied to multiple schools are more likely than first-year applicants to rank SUNY OW as their first-choice.</a:t>
            </a:r>
          </a:p>
        </p:txBody>
      </p:sp>
    </p:spTree>
    <p:extLst>
      <p:ext uri="{BB962C8B-B14F-4D97-AF65-F5344CB8AC3E}">
        <p14:creationId xmlns:p14="http://schemas.microsoft.com/office/powerpoint/2010/main" val="288493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871A-856F-4BFE-8453-40CAA954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not to Enroll at SUNY 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466A9-2BF1-4687-8EEB-9919C358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AE43-F4A1-4449-B587-275689E4046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A25BE5-B9E2-478B-AB1D-60850A590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2308415"/>
              </p:ext>
            </p:extLst>
          </p:nvPr>
        </p:nvGraphicFramePr>
        <p:xfrm>
          <a:off x="1052623" y="2995952"/>
          <a:ext cx="5869172" cy="319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84A20F-0D3D-4D2D-A246-D84B85F45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00" y="1150265"/>
            <a:ext cx="7886700" cy="179429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dirty="0"/>
              <a:t>Decisions not to enroll at SUNY OW are motivated largely by 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program fit (34%)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its proximity to family/home (25%)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and the financial aid package it offered (25%)</a:t>
            </a:r>
          </a:p>
        </p:txBody>
      </p:sp>
    </p:spTree>
    <p:extLst>
      <p:ext uri="{BB962C8B-B14F-4D97-AF65-F5344CB8AC3E}">
        <p14:creationId xmlns:p14="http://schemas.microsoft.com/office/powerpoint/2010/main" val="3535378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nover Test 3">
      <a:dk1>
        <a:srgbClr val="1F2021"/>
      </a:dk1>
      <a:lt1>
        <a:srgbClr val="FFFFFF"/>
      </a:lt1>
      <a:dk2>
        <a:srgbClr val="00594E"/>
      </a:dk2>
      <a:lt2>
        <a:srgbClr val="D4F0E7"/>
      </a:lt2>
      <a:accent1>
        <a:srgbClr val="FE4C00"/>
      </a:accent1>
      <a:accent2>
        <a:srgbClr val="202845"/>
      </a:accent2>
      <a:accent3>
        <a:srgbClr val="00594E"/>
      </a:accent3>
      <a:accent4>
        <a:srgbClr val="767779"/>
      </a:accent4>
      <a:accent5>
        <a:srgbClr val="306093"/>
      </a:accent5>
      <a:accent6>
        <a:srgbClr val="009383"/>
      </a:accent6>
      <a:hlink>
        <a:srgbClr val="FC4C02"/>
      </a:hlink>
      <a:folHlink>
        <a:srgbClr val="767779"/>
      </a:folHlink>
    </a:clrScheme>
    <a:fontScheme name="Hanover Research">
      <a:majorFont>
        <a:latin typeface="Oswald Semi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0C0331B-4D85-4EB4-9EEC-ABF019F86910}" vid="{8353748F-FE04-4D24-B7FC-E41ACACE15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DB89B58C0E604287B390794DFD0A23" ma:contentTypeVersion="13" ma:contentTypeDescription="Create a new document." ma:contentTypeScope="" ma:versionID="b0a3d7212d7c0106aa40dcaeb5c0672f">
  <xsd:schema xmlns:xsd="http://www.w3.org/2001/XMLSchema" xmlns:xs="http://www.w3.org/2001/XMLSchema" xmlns:p="http://schemas.microsoft.com/office/2006/metadata/properties" xmlns:ns3="3efc807a-b383-49f0-b833-d3ac054f0cdf" xmlns:ns4="4ac7820e-06a4-46e3-9b86-70fffcb2f83d" targetNamespace="http://schemas.microsoft.com/office/2006/metadata/properties" ma:root="true" ma:fieldsID="62bb1f1e437c057ce8e0f77b024e6c72" ns3:_="" ns4:_="">
    <xsd:import namespace="3efc807a-b383-49f0-b833-d3ac054f0cdf"/>
    <xsd:import namespace="4ac7820e-06a4-46e3-9b86-70fffcb2f8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fc807a-b383-49f0-b833-d3ac054f0c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7820e-06a4-46e3-9b86-70fffcb2f83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ac7820e-06a4-46e3-9b86-70fffcb2f83d">
      <UserInfo>
        <DisplayName>Johanna Mora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597417C-256C-454B-8FA2-7CA7DCBE59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fc807a-b383-49f0-b833-d3ac054f0cdf"/>
    <ds:schemaRef ds:uri="4ac7820e-06a4-46e3-9b86-70fffcb2f8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56D5CA-5EBA-445C-8C7F-9F2ADDAE98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9C591-D0CB-4E62-861F-110553A74551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4ac7820e-06a4-46e3-9b86-70fffcb2f83d"/>
    <ds:schemaRef ds:uri="3efc807a-b383-49f0-b833-d3ac054f0cdf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HE_Slide Deck</Template>
  <TotalTime>7576</TotalTime>
  <Words>1793</Words>
  <Application>Microsoft Office PowerPoint</Application>
  <PresentationFormat>On-screen Show (4:3)</PresentationFormat>
  <Paragraphs>418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Oswald SemiBold</vt:lpstr>
      <vt:lpstr>Arial</vt:lpstr>
      <vt:lpstr>Oswald</vt:lpstr>
      <vt:lpstr>Lato</vt:lpstr>
      <vt:lpstr>Calibri</vt:lpstr>
      <vt:lpstr>Office Theme</vt:lpstr>
      <vt:lpstr>Institutional Preference Survey</vt:lpstr>
      <vt:lpstr>Overview </vt:lpstr>
      <vt:lpstr>Survey Sample</vt:lpstr>
      <vt:lpstr>Respondent Characteristics</vt:lpstr>
      <vt:lpstr>HANOVER Recommendations</vt:lpstr>
      <vt:lpstr>Application decision Factors</vt:lpstr>
      <vt:lpstr>Enrollment decision factors</vt:lpstr>
      <vt:lpstr>Transfer Students’ Decisions</vt:lpstr>
      <vt:lpstr>Decisions not to Enroll at SUNY OW</vt:lpstr>
      <vt:lpstr>Financial Considerations</vt:lpstr>
      <vt:lpstr>Enrollment Among Competitors</vt:lpstr>
      <vt:lpstr>COVID-19 Impact</vt:lpstr>
      <vt:lpstr>Changes as a result of COVID-19</vt:lpstr>
      <vt:lpstr>PowerPoint Presentation</vt:lpstr>
      <vt:lpstr>Produced  Financial Aid sheet Oct. 2021</vt:lpstr>
      <vt:lpstr> Demand is Strong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Institutional Preference Survey</dc:title>
  <dc:creator>Jessica Ottwein</dc:creator>
  <cp:lastModifiedBy>Monica Calzolari</cp:lastModifiedBy>
  <cp:revision>111</cp:revision>
  <cp:lastPrinted>2020-07-16T20:47:36Z</cp:lastPrinted>
  <dcterms:created xsi:type="dcterms:W3CDTF">2022-03-08T19:59:43Z</dcterms:created>
  <dcterms:modified xsi:type="dcterms:W3CDTF">2022-05-06T16:59:16Z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0x0101006BDB89B58C0E604287B390794DFD0A23</vt:lpwstr>
  </property>
  <property fmtid="{D5CDD505-2E9C-101B-9397-08002B2CF9AE}" pid="3" name="_dlc_DocIdItemGuid">
    <vt:lpwstr>731f8e67-7308-48ea-9b9e-110610eb63b2</vt:lpwstr>
  </property>
</Properties>
</file>